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649" r:id="rId8"/>
    <p:sldId id="648" r:id="rId9"/>
    <p:sldId id="264" r:id="rId10"/>
    <p:sldId id="651" r:id="rId11"/>
    <p:sldId id="650" r:id="rId12"/>
    <p:sldId id="262" r:id="rId13"/>
    <p:sldId id="267" r:id="rId14"/>
    <p:sldId id="263" r:id="rId15"/>
    <p:sldId id="265" r:id="rId16"/>
    <p:sldId id="647" r:id="rId17"/>
    <p:sldId id="257" r:id="rId18"/>
    <p:sldId id="64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79"/>
    <p:restoredTop sz="96197"/>
  </p:normalViewPr>
  <p:slideViewPr>
    <p:cSldViewPr snapToGrid="0" snapToObjects="1">
      <p:cViewPr>
        <p:scale>
          <a:sx n="90" d="100"/>
          <a:sy n="90" d="100"/>
        </p:scale>
        <p:origin x="344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8FCBF-B3C6-B44B-A9AC-808C868A3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6F2FB1-081A-EE48-92F4-7ACA9401D1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B0FA4-F052-4A4A-B11E-89EFCB93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A66D67-2571-544E-981D-14DB7DAE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1ABE2-ADD1-2C48-B034-75EC94291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16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BC8A6-45B6-2D47-9C7D-18F181A96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85C4DE-5DF9-6749-A2BB-9D0A8351AE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16107-63A4-8C48-9472-531266530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EA882-C795-BD4D-A02A-0E744A28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F621D-90EF-8642-B7E0-9B7E03F2F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2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8042B7-7D6E-DD45-A30F-B5B948E17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F68A93-1C3B-D44D-BCB9-658C27260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05F9C-248A-884C-A4D9-98AF9F701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7FC68-0448-EB46-8C68-4569E9737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FDEFF-4923-6449-B0CD-349CCBB4B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2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63B03-2BEA-B34B-8F67-24509B915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3CED5-E820-1044-9D4B-200406D33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64483-B51C-1C46-B55C-7A13DF94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D3963-233D-734B-B890-57B2FB9B7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06CC5-7AD2-8448-A9A9-F4BFA342B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0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EED96-8026-9046-AC9C-C6BB4A20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1A1D7-9AE6-4A4C-AC5C-FD0CA680D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D990A-F420-9046-81B6-88F06FEB7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C33C6-9BEE-5D4B-9B5F-ADE30EE29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C09EA-D6DB-4D45-B0D8-B3E876480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7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7817-C7EC-804B-8C56-ECC7061E9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0E759-6CD7-E747-BC65-29611BE1DE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30FF5-CF74-2C43-A88F-118146790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10B19-D8D9-2841-ABF3-0A906DA6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E3650-800B-1B4B-94DD-E0D41EA85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A1471-271A-9F4A-A17B-FCFB56BF8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3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2160A-0AC7-294A-8289-08BB42C4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90C84-07C3-2945-8961-8C0502522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EAB8C-A5D6-8C49-9124-A57C567348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C59408-520C-1746-91B5-3464C61E22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8E0F6F-D44C-9A46-B8D9-6A0171524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82DDC-C2F6-4F49-B4A5-BBB92665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1539F5-C087-9046-9897-2EBCF3EF6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B93290-711D-1B44-ABBA-7AD458A83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9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92ED4-0A03-DE46-A18C-424208A42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A9048-4F91-9841-962F-E7239E32C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79CF8D-9F9B-6144-9B8E-C0B5D59A0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1EE353-7E3D-FC4C-87F6-EF913D679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01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98602F-A43A-C84B-B2F4-852521263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05172-9935-5848-A50E-1B001656D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AE4FA3-C0E2-D343-828D-B425686D9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5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DC74F-6E1D-0E42-8ACA-3C5FC49DD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F9AF0-F73A-EA47-9317-852ED8796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9022C4-53FE-494C-B96D-4D7CAD7B8F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46A3A-1894-A44B-A61A-1BE4594A2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D9493-C736-714B-BB50-7E87BE11F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67A6F-F0B7-1D49-9C1B-D52FDF68B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4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DAC38-8547-4D4B-B028-D3C57C29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4247E8-8108-7E49-9922-304B1B6CD5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BBD301-CCC3-4E44-A935-BAABC6CE1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FC1ED5-E3ED-8644-B614-AE8738D7C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A71E5-E7A7-C646-9046-3B449BCAE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592052-B4B9-E34F-AAE9-43CBFF27F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8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1FCD9C-19BA-B34D-8C22-DC11EFD8E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60F00-5408-8E46-BED6-FA5C972E3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E6444C-742B-AD45-BEC4-7613F8D502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0026-3133-0C4F-B89C-5E52593C204D}" type="datetimeFigureOut">
              <a:rPr lang="en-US" smtClean="0"/>
              <a:t>4/27/22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ACD64A-1B1E-4144-9995-A9559104C3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EC5D4-01E5-FC41-AEED-4A25395FF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26186-45AB-4F42-BAB4-0A51B5DA4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07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megan@devotedcreations.com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7F55EAC-550A-4BDD-9099-3F20B8FA0E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C4F5A5F-493F-49AE-89B6-D5AF5EBC8B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724001 w 12192000"/>
              <a:gd name="connsiteY0" fmla="*/ 434021 h 6858000"/>
              <a:gd name="connsiteX1" fmla="*/ 6471155 w 12192000"/>
              <a:gd name="connsiteY1" fmla="*/ 434599 h 6858000"/>
              <a:gd name="connsiteX2" fmla="*/ 5384913 w 12192000"/>
              <a:gd name="connsiteY2" fmla="*/ 497971 h 6858000"/>
              <a:gd name="connsiteX3" fmla="*/ 4818280 w 12192000"/>
              <a:gd name="connsiteY3" fmla="*/ 541802 h 6858000"/>
              <a:gd name="connsiteX4" fmla="*/ 3965428 w 12192000"/>
              <a:gd name="connsiteY4" fmla="*/ 675942 h 6858000"/>
              <a:gd name="connsiteX5" fmla="*/ 3699528 w 12192000"/>
              <a:gd name="connsiteY5" fmla="*/ 770472 h 6858000"/>
              <a:gd name="connsiteX6" fmla="*/ 3438854 w 12192000"/>
              <a:gd name="connsiteY6" fmla="*/ 834899 h 6858000"/>
              <a:gd name="connsiteX7" fmla="*/ 3367443 w 12192000"/>
              <a:gd name="connsiteY7" fmla="*/ 893518 h 6858000"/>
              <a:gd name="connsiteX8" fmla="*/ 3467301 w 12192000"/>
              <a:gd name="connsiteY8" fmla="*/ 953722 h 6858000"/>
              <a:gd name="connsiteX9" fmla="*/ 3889955 w 12192000"/>
              <a:gd name="connsiteY9" fmla="*/ 977486 h 6858000"/>
              <a:gd name="connsiteX10" fmla="*/ 3502135 w 12192000"/>
              <a:gd name="connsiteY10" fmla="*/ 1054062 h 6858000"/>
              <a:gd name="connsiteX11" fmla="*/ 4072832 w 12192000"/>
              <a:gd name="connsiteY11" fmla="*/ 1017622 h 6858000"/>
              <a:gd name="connsiteX12" fmla="*/ 4244099 w 12192000"/>
              <a:gd name="connsiteY12" fmla="*/ 1030825 h 6858000"/>
              <a:gd name="connsiteX13" fmla="*/ 4095475 w 12192000"/>
              <a:gd name="connsiteY13" fmla="*/ 1092084 h 6858000"/>
              <a:gd name="connsiteX14" fmla="*/ 3327386 w 12192000"/>
              <a:gd name="connsiteY14" fmla="*/ 1215660 h 6858000"/>
              <a:gd name="connsiteX15" fmla="*/ 3254813 w 12192000"/>
              <a:gd name="connsiteY15" fmla="*/ 1226749 h 6858000"/>
              <a:gd name="connsiteX16" fmla="*/ 2776427 w 12192000"/>
              <a:gd name="connsiteY16" fmla="*/ 1401552 h 6858000"/>
              <a:gd name="connsiteX17" fmla="*/ 3063226 w 12192000"/>
              <a:gd name="connsiteY17" fmla="*/ 1384124 h 6858000"/>
              <a:gd name="connsiteX18" fmla="*/ 2754945 w 12192000"/>
              <a:gd name="connsiteY18" fmla="*/ 1495025 h 6858000"/>
              <a:gd name="connsiteX19" fmla="*/ 2381061 w 12192000"/>
              <a:gd name="connsiteY19" fmla="*/ 1619658 h 6858000"/>
              <a:gd name="connsiteX20" fmla="*/ 2008336 w 12192000"/>
              <a:gd name="connsiteY20" fmla="*/ 1814527 h 6858000"/>
              <a:gd name="connsiteX21" fmla="*/ 1740695 w 12192000"/>
              <a:gd name="connsiteY21" fmla="*/ 1914337 h 6858000"/>
              <a:gd name="connsiteX22" fmla="*/ 1787720 w 12192000"/>
              <a:gd name="connsiteY22" fmla="*/ 1991970 h 6858000"/>
              <a:gd name="connsiteX23" fmla="*/ 1754048 w 12192000"/>
              <a:gd name="connsiteY23" fmla="*/ 2078049 h 6858000"/>
              <a:gd name="connsiteX24" fmla="*/ 2228951 w 12192000"/>
              <a:gd name="connsiteY24" fmla="*/ 1996721 h 6858000"/>
              <a:gd name="connsiteX25" fmla="*/ 2054781 w 12192000"/>
              <a:gd name="connsiteY25" fmla="*/ 2053228 h 6858000"/>
              <a:gd name="connsiteX26" fmla="*/ 1985693 w 12192000"/>
              <a:gd name="connsiteY26" fmla="*/ 2109207 h 6858000"/>
              <a:gd name="connsiteX27" fmla="*/ 2061168 w 12192000"/>
              <a:gd name="connsiteY27" fmla="*/ 2130859 h 6858000"/>
              <a:gd name="connsiteX28" fmla="*/ 2388026 w 12192000"/>
              <a:gd name="connsiteY28" fmla="*/ 2184726 h 6858000"/>
              <a:gd name="connsiteX29" fmla="*/ 1560719 w 12192000"/>
              <a:gd name="connsiteY29" fmla="*/ 2384876 h 6858000"/>
              <a:gd name="connsiteX30" fmla="*/ 1679734 w 12192000"/>
              <a:gd name="connsiteY30" fmla="*/ 2400191 h 6858000"/>
              <a:gd name="connsiteX31" fmla="*/ 2882089 w 12192000"/>
              <a:gd name="connsiteY31" fmla="*/ 2383292 h 6858000"/>
              <a:gd name="connsiteX32" fmla="*/ 3116638 w 12192000"/>
              <a:gd name="connsiteY32" fmla="*/ 2359528 h 6858000"/>
              <a:gd name="connsiteX33" fmla="*/ 2897765 w 12192000"/>
              <a:gd name="connsiteY33" fmla="*/ 2758243 h 6858000"/>
              <a:gd name="connsiteX34" fmla="*/ 2981367 w 12192000"/>
              <a:gd name="connsiteY34" fmla="*/ 2829008 h 6858000"/>
              <a:gd name="connsiteX35" fmla="*/ 2682955 w 12192000"/>
              <a:gd name="connsiteY35" fmla="*/ 2846436 h 6858000"/>
              <a:gd name="connsiteX36" fmla="*/ 2099485 w 12192000"/>
              <a:gd name="connsiteY36" fmla="*/ 3066653 h 6858000"/>
              <a:gd name="connsiteX37" fmla="*/ 1807460 w 12192000"/>
              <a:gd name="connsiteY37" fmla="*/ 3454808 h 6858000"/>
              <a:gd name="connsiteX38" fmla="*/ 1921251 w 12192000"/>
              <a:gd name="connsiteY38" fmla="*/ 3540889 h 6858000"/>
              <a:gd name="connsiteX39" fmla="*/ 1453313 w 12192000"/>
              <a:gd name="connsiteY39" fmla="*/ 3637002 h 6858000"/>
              <a:gd name="connsiteX40" fmla="*/ 1686122 w 12192000"/>
              <a:gd name="connsiteY40" fmla="*/ 3667634 h 6858000"/>
              <a:gd name="connsiteX41" fmla="*/ 1513692 w 12192000"/>
              <a:gd name="connsiteY41" fmla="*/ 3725196 h 6858000"/>
              <a:gd name="connsiteX42" fmla="*/ 1369711 w 12192000"/>
              <a:gd name="connsiteY42" fmla="*/ 3826063 h 6858000"/>
              <a:gd name="connsiteX43" fmla="*/ 2051298 w 12192000"/>
              <a:gd name="connsiteY43" fmla="*/ 3754242 h 6858000"/>
              <a:gd name="connsiteX44" fmla="*/ 2245207 w 12192000"/>
              <a:gd name="connsiteY44" fmla="*/ 3797018 h 6858000"/>
              <a:gd name="connsiteX45" fmla="*/ 2353192 w 12192000"/>
              <a:gd name="connsiteY45" fmla="*/ 3796489 h 6858000"/>
              <a:gd name="connsiteX46" fmla="*/ 2490207 w 12192000"/>
              <a:gd name="connsiteY46" fmla="*/ 3801242 h 6858000"/>
              <a:gd name="connsiteX47" fmla="*/ 2375835 w 12192000"/>
              <a:gd name="connsiteY47" fmla="*/ 3839794 h 6858000"/>
              <a:gd name="connsiteX48" fmla="*/ 2522138 w 12192000"/>
              <a:gd name="connsiteY48" fmla="*/ 4009841 h 6858000"/>
              <a:gd name="connsiteX49" fmla="*/ 1998466 w 12192000"/>
              <a:gd name="connsiteY49" fmla="*/ 4130778 h 6858000"/>
              <a:gd name="connsiteX50" fmla="*/ 2114580 w 12192000"/>
              <a:gd name="connsiteY50" fmla="*/ 4154543 h 6858000"/>
              <a:gd name="connsiteX51" fmla="*/ 2177862 w 12192000"/>
              <a:gd name="connsiteY51" fmla="*/ 4189925 h 6858000"/>
              <a:gd name="connsiteX52" fmla="*/ 1868419 w 12192000"/>
              <a:gd name="connsiteY52" fmla="*/ 4382153 h 6858000"/>
              <a:gd name="connsiteX53" fmla="*/ 2279460 w 12192000"/>
              <a:gd name="connsiteY53" fmla="*/ 4356805 h 6858000"/>
              <a:gd name="connsiteX54" fmla="*/ 2029817 w 12192000"/>
              <a:gd name="connsiteY54" fmla="*/ 4468235 h 6858000"/>
              <a:gd name="connsiteX55" fmla="*/ 1560137 w 12192000"/>
              <a:gd name="connsiteY55" fmla="*/ 4730172 h 6858000"/>
              <a:gd name="connsiteX56" fmla="*/ 1956664 w 12192000"/>
              <a:gd name="connsiteY56" fmla="*/ 4820477 h 6858000"/>
              <a:gd name="connsiteX57" fmla="*/ 3268168 w 12192000"/>
              <a:gd name="connsiteY57" fmla="*/ 4852692 h 6858000"/>
              <a:gd name="connsiteX58" fmla="*/ 2807197 w 12192000"/>
              <a:gd name="connsiteY58" fmla="*/ 4939300 h 6858000"/>
              <a:gd name="connsiteX59" fmla="*/ 2721272 w 12192000"/>
              <a:gd name="connsiteY59" fmla="*/ 4970458 h 6858000"/>
              <a:gd name="connsiteX60" fmla="*/ 2802552 w 12192000"/>
              <a:gd name="connsiteY60" fmla="*/ 5014291 h 6858000"/>
              <a:gd name="connsiteX61" fmla="*/ 2537812 w 12192000"/>
              <a:gd name="connsiteY61" fmla="*/ 5053898 h 6858000"/>
              <a:gd name="connsiteX62" fmla="*/ 2569744 w 12192000"/>
              <a:gd name="connsiteY62" fmla="*/ 5153182 h 6858000"/>
              <a:gd name="connsiteX63" fmla="*/ 1987436 w 12192000"/>
              <a:gd name="connsiteY63" fmla="*/ 5334320 h 6858000"/>
              <a:gd name="connsiteX64" fmla="*/ 1972921 w 12192000"/>
              <a:gd name="connsiteY64" fmla="*/ 5382376 h 6858000"/>
              <a:gd name="connsiteX65" fmla="*/ 2341001 w 12192000"/>
              <a:gd name="connsiteY65" fmla="*/ 5360725 h 6858000"/>
              <a:gd name="connsiteX66" fmla="*/ 2710822 w 12192000"/>
              <a:gd name="connsiteY66" fmla="*/ 5418816 h 6858000"/>
              <a:gd name="connsiteX67" fmla="*/ 2833903 w 12192000"/>
              <a:gd name="connsiteY67" fmla="*/ 5413007 h 6858000"/>
              <a:gd name="connsiteX68" fmla="*/ 3011556 w 12192000"/>
              <a:gd name="connsiteY68" fmla="*/ 5399276 h 6858000"/>
              <a:gd name="connsiteX69" fmla="*/ 3254233 w 12192000"/>
              <a:gd name="connsiteY69" fmla="*/ 5439412 h 6858000"/>
              <a:gd name="connsiteX70" fmla="*/ 2792101 w 12192000"/>
              <a:gd name="connsiteY70" fmla="*/ 5471625 h 6858000"/>
              <a:gd name="connsiteX71" fmla="*/ 2977303 w 12192000"/>
              <a:gd name="connsiteY71" fmla="*/ 5539751 h 6858000"/>
              <a:gd name="connsiteX72" fmla="*/ 3656566 w 12192000"/>
              <a:gd name="connsiteY72" fmla="*/ 5678642 h 6858000"/>
              <a:gd name="connsiteX73" fmla="*/ 4858340 w 12192000"/>
              <a:gd name="connsiteY73" fmla="*/ 5969625 h 6858000"/>
              <a:gd name="connsiteX74" fmla="*/ 5296668 w 12192000"/>
              <a:gd name="connsiteY74" fmla="*/ 6043559 h 6858000"/>
              <a:gd name="connsiteX75" fmla="*/ 5456323 w 12192000"/>
              <a:gd name="connsiteY75" fmla="*/ 6042502 h 6858000"/>
              <a:gd name="connsiteX76" fmla="*/ 5267058 w 12192000"/>
              <a:gd name="connsiteY76" fmla="*/ 6100066 h 6858000"/>
              <a:gd name="connsiteX77" fmla="*/ 7095266 w 12192000"/>
              <a:gd name="connsiteY77" fmla="*/ 6287541 h 6858000"/>
              <a:gd name="connsiteX78" fmla="*/ 9707235 w 12192000"/>
              <a:gd name="connsiteY78" fmla="*/ 5994446 h 6858000"/>
              <a:gd name="connsiteX79" fmla="*/ 10083442 w 12192000"/>
              <a:gd name="connsiteY79" fmla="*/ 5678642 h 6858000"/>
              <a:gd name="connsiteX80" fmla="*/ 10338892 w 12192000"/>
              <a:gd name="connsiteY80" fmla="*/ 4650957 h 6858000"/>
              <a:gd name="connsiteX81" fmla="*/ 10628013 w 12192000"/>
              <a:gd name="connsiteY81" fmla="*/ 4411198 h 6858000"/>
              <a:gd name="connsiteX82" fmla="*/ 10802766 w 12192000"/>
              <a:gd name="connsiteY82" fmla="*/ 4258050 h 6858000"/>
              <a:gd name="connsiteX83" fmla="*/ 10614662 w 12192000"/>
              <a:gd name="connsiteY83" fmla="*/ 4150318 h 6858000"/>
              <a:gd name="connsiteX84" fmla="*/ 10681427 w 12192000"/>
              <a:gd name="connsiteY84" fmla="*/ 4054203 h 6858000"/>
              <a:gd name="connsiteX85" fmla="*/ 10520029 w 12192000"/>
              <a:gd name="connsiteY85" fmla="*/ 3804411 h 6858000"/>
              <a:gd name="connsiteX86" fmla="*/ 10568798 w 12192000"/>
              <a:gd name="connsiteY86" fmla="*/ 3466426 h 6858000"/>
              <a:gd name="connsiteX87" fmla="*/ 10499709 w 12192000"/>
              <a:gd name="connsiteY87" fmla="*/ 3166465 h 6858000"/>
              <a:gd name="connsiteX88" fmla="*/ 10489840 w 12192000"/>
              <a:gd name="connsiteY88" fmla="*/ 2546475 h 6858000"/>
              <a:gd name="connsiteX89" fmla="*/ 10584471 w 12192000"/>
              <a:gd name="connsiteY89" fmla="*/ 2512148 h 6858000"/>
              <a:gd name="connsiteX90" fmla="*/ 10695942 w 12192000"/>
              <a:gd name="connsiteY90" fmla="*/ 2358471 h 6858000"/>
              <a:gd name="connsiteX91" fmla="*/ 10732516 w 12192000"/>
              <a:gd name="connsiteY91" fmla="*/ 2287706 h 6858000"/>
              <a:gd name="connsiteX92" fmla="*/ 10731357 w 12192000"/>
              <a:gd name="connsiteY92" fmla="*/ 2137725 h 6858000"/>
              <a:gd name="connsiteX93" fmla="*/ 10678525 w 12192000"/>
              <a:gd name="connsiteY93" fmla="*/ 2070656 h 6858000"/>
              <a:gd name="connsiteX94" fmla="*/ 10735999 w 12192000"/>
              <a:gd name="connsiteY94" fmla="*/ 1956587 h 6858000"/>
              <a:gd name="connsiteX95" fmla="*/ 10824246 w 12192000"/>
              <a:gd name="connsiteY95" fmla="*/ 1862584 h 6858000"/>
              <a:gd name="connsiteX96" fmla="*/ 10773156 w 12192000"/>
              <a:gd name="connsiteY96" fmla="*/ 1768054 h 6858000"/>
              <a:gd name="connsiteX97" fmla="*/ 10716261 w 12192000"/>
              <a:gd name="connsiteY97" fmla="*/ 1678278 h 6858000"/>
              <a:gd name="connsiteX98" fmla="*/ 10554864 w 12192000"/>
              <a:gd name="connsiteY98" fmla="*/ 1477599 h 6858000"/>
              <a:gd name="connsiteX99" fmla="*/ 10267483 w 12192000"/>
              <a:gd name="connsiteY99" fmla="*/ 1324977 h 6858000"/>
              <a:gd name="connsiteX100" fmla="*/ 9913337 w 12192000"/>
              <a:gd name="connsiteY100" fmla="*/ 1202458 h 6858000"/>
              <a:gd name="connsiteX101" fmla="*/ 10024805 w 12192000"/>
              <a:gd name="connsiteY101" fmla="*/ 1124827 h 6858000"/>
              <a:gd name="connsiteX102" fmla="*/ 9411726 w 12192000"/>
              <a:gd name="connsiteY102" fmla="*/ 980655 h 6858000"/>
              <a:gd name="connsiteX103" fmla="*/ 9930753 w 12192000"/>
              <a:gd name="connsiteY103" fmla="*/ 901968 h 6858000"/>
              <a:gd name="connsiteX104" fmla="*/ 9894178 w 12192000"/>
              <a:gd name="connsiteY104" fmla="*/ 871339 h 6858000"/>
              <a:gd name="connsiteX105" fmla="*/ 9858182 w 12192000"/>
              <a:gd name="connsiteY105" fmla="*/ 839125 h 6858000"/>
              <a:gd name="connsiteX106" fmla="*/ 10131050 w 12192000"/>
              <a:gd name="connsiteY106" fmla="*/ 792652 h 6858000"/>
              <a:gd name="connsiteX107" fmla="*/ 10006808 w 12192000"/>
              <a:gd name="connsiteY107" fmla="*/ 731920 h 6858000"/>
              <a:gd name="connsiteX108" fmla="*/ 10233809 w 12192000"/>
              <a:gd name="connsiteY108" fmla="*/ 710268 h 6858000"/>
              <a:gd name="connsiteX109" fmla="*/ 10267483 w 12192000"/>
              <a:gd name="connsiteY109" fmla="*/ 628940 h 6858000"/>
              <a:gd name="connsiteX110" fmla="*/ 10136275 w 12192000"/>
              <a:gd name="connsiteY110" fmla="*/ 589333 h 6858000"/>
              <a:gd name="connsiteX111" fmla="*/ 9131312 w 12192000"/>
              <a:gd name="connsiteY111" fmla="*/ 480544 h 6858000"/>
              <a:gd name="connsiteX112" fmla="*/ 7479600 w 12192000"/>
              <a:gd name="connsiteY112" fmla="*/ 454667 h 6858000"/>
              <a:gd name="connsiteX113" fmla="*/ 6724001 w 12192000"/>
              <a:gd name="connsiteY113" fmla="*/ 434021 h 6858000"/>
              <a:gd name="connsiteX114" fmla="*/ 0 w 12192000"/>
              <a:gd name="connsiteY114" fmla="*/ 0 h 6858000"/>
              <a:gd name="connsiteX115" fmla="*/ 12192000 w 12192000"/>
              <a:gd name="connsiteY115" fmla="*/ 0 h 6858000"/>
              <a:gd name="connsiteX116" fmla="*/ 12192000 w 12192000"/>
              <a:gd name="connsiteY116" fmla="*/ 6858000 h 6858000"/>
              <a:gd name="connsiteX117" fmla="*/ 0 w 12192000"/>
              <a:gd name="connsiteY11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12192000" h="6858000">
                <a:moveTo>
                  <a:pt x="6724001" y="434021"/>
                </a:moveTo>
                <a:cubicBezTo>
                  <a:pt x="6639882" y="433113"/>
                  <a:pt x="6555627" y="433147"/>
                  <a:pt x="6471155" y="434599"/>
                </a:cubicBezTo>
                <a:cubicBezTo>
                  <a:pt x="6109461" y="440937"/>
                  <a:pt x="5748349" y="439351"/>
                  <a:pt x="5384913" y="497971"/>
                </a:cubicBezTo>
                <a:cubicBezTo>
                  <a:pt x="5199132" y="528072"/>
                  <a:pt x="5005803" y="518038"/>
                  <a:pt x="4818280" y="541802"/>
                </a:cubicBezTo>
                <a:cubicBezTo>
                  <a:pt x="4532641" y="578242"/>
                  <a:pt x="4247003" y="621019"/>
                  <a:pt x="3965428" y="675942"/>
                </a:cubicBezTo>
                <a:cubicBezTo>
                  <a:pt x="3877181" y="693369"/>
                  <a:pt x="3768034" y="703930"/>
                  <a:pt x="3699528" y="770472"/>
                </a:cubicBezTo>
                <a:cubicBezTo>
                  <a:pt x="3590961" y="728224"/>
                  <a:pt x="3523617" y="807966"/>
                  <a:pt x="3438854" y="834899"/>
                </a:cubicBezTo>
                <a:cubicBezTo>
                  <a:pt x="3405761" y="845462"/>
                  <a:pt x="3362218" y="860248"/>
                  <a:pt x="3367443" y="893518"/>
                </a:cubicBezTo>
                <a:cubicBezTo>
                  <a:pt x="3372089" y="935238"/>
                  <a:pt x="3420855" y="962172"/>
                  <a:pt x="3467301" y="953722"/>
                </a:cubicBezTo>
                <a:cubicBezTo>
                  <a:pt x="3611863" y="927317"/>
                  <a:pt x="3741328" y="986464"/>
                  <a:pt x="3889955" y="977486"/>
                </a:cubicBezTo>
                <a:cubicBezTo>
                  <a:pt x="3760488" y="1002836"/>
                  <a:pt x="3631601" y="1028713"/>
                  <a:pt x="3502135" y="1054062"/>
                </a:cubicBezTo>
                <a:cubicBezTo>
                  <a:pt x="3694303" y="1074129"/>
                  <a:pt x="3883568" y="1038218"/>
                  <a:pt x="4072832" y="1017622"/>
                </a:cubicBezTo>
                <a:cubicBezTo>
                  <a:pt x="4133792" y="1011285"/>
                  <a:pt x="4228424" y="962699"/>
                  <a:pt x="4244099" y="1030825"/>
                </a:cubicBezTo>
                <a:cubicBezTo>
                  <a:pt x="4254550" y="1076242"/>
                  <a:pt x="4152951" y="1079410"/>
                  <a:pt x="4095475" y="1092084"/>
                </a:cubicBezTo>
                <a:cubicBezTo>
                  <a:pt x="3841766" y="1146479"/>
                  <a:pt x="3583994" y="1178165"/>
                  <a:pt x="3327386" y="1215660"/>
                </a:cubicBezTo>
                <a:cubicBezTo>
                  <a:pt x="3303001" y="1219357"/>
                  <a:pt x="3271070" y="1216188"/>
                  <a:pt x="3254813" y="1226749"/>
                </a:cubicBezTo>
                <a:cubicBezTo>
                  <a:pt x="3123605" y="1311774"/>
                  <a:pt x="2957563" y="1339765"/>
                  <a:pt x="2776427" y="1401552"/>
                </a:cubicBezTo>
                <a:cubicBezTo>
                  <a:pt x="2890798" y="1430598"/>
                  <a:pt x="2968012" y="1370921"/>
                  <a:pt x="3063226" y="1384124"/>
                </a:cubicBezTo>
                <a:cubicBezTo>
                  <a:pt x="2966272" y="1448024"/>
                  <a:pt x="2853641" y="1460171"/>
                  <a:pt x="2754945" y="1495025"/>
                </a:cubicBezTo>
                <a:cubicBezTo>
                  <a:pt x="2684117" y="1519846"/>
                  <a:pt x="2421119" y="1597477"/>
                  <a:pt x="2381061" y="1619658"/>
                </a:cubicBezTo>
                <a:cubicBezTo>
                  <a:pt x="2260302" y="1688311"/>
                  <a:pt x="2107033" y="1720525"/>
                  <a:pt x="2008336" y="1814527"/>
                </a:cubicBezTo>
                <a:cubicBezTo>
                  <a:pt x="1938668" y="1880540"/>
                  <a:pt x="1822554" y="1868393"/>
                  <a:pt x="1740695" y="1914337"/>
                </a:cubicBezTo>
                <a:cubicBezTo>
                  <a:pt x="1711667" y="1957642"/>
                  <a:pt x="1767982" y="1968733"/>
                  <a:pt x="1787720" y="1991970"/>
                </a:cubicBezTo>
                <a:cubicBezTo>
                  <a:pt x="1813846" y="2023126"/>
                  <a:pt x="1767401" y="2040555"/>
                  <a:pt x="1754048" y="2078049"/>
                </a:cubicBezTo>
                <a:cubicBezTo>
                  <a:pt x="1907898" y="2035802"/>
                  <a:pt x="2054781" y="2010981"/>
                  <a:pt x="2228951" y="1996721"/>
                </a:cubicBezTo>
                <a:cubicBezTo>
                  <a:pt x="2171475" y="2057452"/>
                  <a:pt x="2101807" y="2031048"/>
                  <a:pt x="2054781" y="2053228"/>
                </a:cubicBezTo>
                <a:cubicBezTo>
                  <a:pt x="2024011" y="2067487"/>
                  <a:pt x="1976984" y="2073824"/>
                  <a:pt x="1985693" y="2109207"/>
                </a:cubicBezTo>
                <a:cubicBezTo>
                  <a:pt x="1992660" y="2137196"/>
                  <a:pt x="2032140" y="2133500"/>
                  <a:pt x="2061168" y="2130859"/>
                </a:cubicBezTo>
                <a:cubicBezTo>
                  <a:pt x="2172636" y="2120825"/>
                  <a:pt x="2281202" y="2117656"/>
                  <a:pt x="2388026" y="2184726"/>
                </a:cubicBezTo>
                <a:cubicBezTo>
                  <a:pt x="2116321" y="2282425"/>
                  <a:pt x="1803977" y="2241233"/>
                  <a:pt x="1560719" y="2384876"/>
                </a:cubicBezTo>
                <a:cubicBezTo>
                  <a:pt x="1594973" y="2429237"/>
                  <a:pt x="1643739" y="2405472"/>
                  <a:pt x="1679734" y="2400191"/>
                </a:cubicBezTo>
                <a:cubicBezTo>
                  <a:pt x="1916026" y="2364279"/>
                  <a:pt x="2760170" y="2428180"/>
                  <a:pt x="2882089" y="2383292"/>
                </a:cubicBezTo>
                <a:cubicBezTo>
                  <a:pt x="2956983" y="2355830"/>
                  <a:pt x="3035941" y="2342628"/>
                  <a:pt x="3116638" y="2359528"/>
                </a:cubicBezTo>
                <a:cubicBezTo>
                  <a:pt x="3194434" y="2375898"/>
                  <a:pt x="3174696" y="2605622"/>
                  <a:pt x="2897765" y="2758243"/>
                </a:cubicBezTo>
                <a:cubicBezTo>
                  <a:pt x="2858286" y="2779895"/>
                  <a:pt x="3034779" y="2811053"/>
                  <a:pt x="2981367" y="2829008"/>
                </a:cubicBezTo>
                <a:cubicBezTo>
                  <a:pt x="2939566" y="2843267"/>
                  <a:pt x="2734626" y="2835346"/>
                  <a:pt x="2682955" y="2846436"/>
                </a:cubicBezTo>
                <a:cubicBezTo>
                  <a:pt x="2662635" y="2851188"/>
                  <a:pt x="2040267" y="3029159"/>
                  <a:pt x="2099485" y="3066653"/>
                </a:cubicBezTo>
                <a:cubicBezTo>
                  <a:pt x="2276558" y="3179139"/>
                  <a:pt x="2869897" y="3385098"/>
                  <a:pt x="1807460" y="3454808"/>
                </a:cubicBezTo>
                <a:cubicBezTo>
                  <a:pt x="1841132" y="3495472"/>
                  <a:pt x="1934024" y="3469596"/>
                  <a:pt x="1921251" y="3540889"/>
                </a:cubicBezTo>
                <a:cubicBezTo>
                  <a:pt x="1780173" y="3579440"/>
                  <a:pt x="1617035" y="3577328"/>
                  <a:pt x="1453313" y="3637002"/>
                </a:cubicBezTo>
                <a:cubicBezTo>
                  <a:pt x="1527047" y="3680307"/>
                  <a:pt x="1611808" y="3653902"/>
                  <a:pt x="1686122" y="3667634"/>
                </a:cubicBezTo>
                <a:cubicBezTo>
                  <a:pt x="1644320" y="3722027"/>
                  <a:pt x="1572330" y="3713578"/>
                  <a:pt x="1513692" y="3725196"/>
                </a:cubicBezTo>
                <a:cubicBezTo>
                  <a:pt x="1459700" y="3736286"/>
                  <a:pt x="1345329" y="3830816"/>
                  <a:pt x="1369711" y="3826063"/>
                </a:cubicBezTo>
                <a:cubicBezTo>
                  <a:pt x="1595553" y="3783815"/>
                  <a:pt x="1824877" y="3795434"/>
                  <a:pt x="2051298" y="3754242"/>
                </a:cubicBezTo>
                <a:cubicBezTo>
                  <a:pt x="2126192" y="3740511"/>
                  <a:pt x="2210955" y="3714106"/>
                  <a:pt x="2245207" y="3797018"/>
                </a:cubicBezTo>
                <a:cubicBezTo>
                  <a:pt x="2255659" y="3821310"/>
                  <a:pt x="2248109" y="3829232"/>
                  <a:pt x="2353192" y="3796489"/>
                </a:cubicBezTo>
                <a:cubicBezTo>
                  <a:pt x="2394414" y="3783815"/>
                  <a:pt x="2448988" y="3770085"/>
                  <a:pt x="2490207" y="3801242"/>
                </a:cubicBezTo>
                <a:cubicBezTo>
                  <a:pt x="2464082" y="3840321"/>
                  <a:pt x="2413572" y="3828703"/>
                  <a:pt x="2375835" y="3839794"/>
                </a:cubicBezTo>
                <a:cubicBezTo>
                  <a:pt x="2275978" y="3868311"/>
                  <a:pt x="2619094" y="3977100"/>
                  <a:pt x="2522138" y="4009841"/>
                </a:cubicBezTo>
                <a:cubicBezTo>
                  <a:pt x="2323584" y="4076912"/>
                  <a:pt x="2199343" y="4057372"/>
                  <a:pt x="1998466" y="4130778"/>
                </a:cubicBezTo>
                <a:cubicBezTo>
                  <a:pt x="2066973" y="4129192"/>
                  <a:pt x="2046072" y="4154543"/>
                  <a:pt x="2114580" y="4154543"/>
                </a:cubicBezTo>
                <a:cubicBezTo>
                  <a:pt x="2145350" y="4154543"/>
                  <a:pt x="2177862" y="4160878"/>
                  <a:pt x="2177862" y="4189925"/>
                </a:cubicBezTo>
                <a:cubicBezTo>
                  <a:pt x="2177862" y="4217385"/>
                  <a:pt x="1817330" y="4367895"/>
                  <a:pt x="1868419" y="4382153"/>
                </a:cubicBezTo>
                <a:cubicBezTo>
                  <a:pt x="2007755" y="4420704"/>
                  <a:pt x="2365385" y="4302410"/>
                  <a:pt x="2279460" y="4356805"/>
                </a:cubicBezTo>
                <a:cubicBezTo>
                  <a:pt x="2148834" y="4439716"/>
                  <a:pt x="2129094" y="4456088"/>
                  <a:pt x="2029817" y="4468235"/>
                </a:cubicBezTo>
                <a:cubicBezTo>
                  <a:pt x="1944474" y="4478796"/>
                  <a:pt x="1644320" y="4710633"/>
                  <a:pt x="1560137" y="4730172"/>
                </a:cubicBezTo>
                <a:cubicBezTo>
                  <a:pt x="1485825" y="4747072"/>
                  <a:pt x="1774947" y="4800410"/>
                  <a:pt x="1956664" y="4820477"/>
                </a:cubicBezTo>
                <a:cubicBezTo>
                  <a:pt x="2130256" y="4840017"/>
                  <a:pt x="3101544" y="4789319"/>
                  <a:pt x="3268168" y="4852692"/>
                </a:cubicBezTo>
                <a:cubicBezTo>
                  <a:pt x="3111993" y="4878041"/>
                  <a:pt x="2970336" y="4953030"/>
                  <a:pt x="2807197" y="4939300"/>
                </a:cubicBezTo>
                <a:cubicBezTo>
                  <a:pt x="2773524" y="4936660"/>
                  <a:pt x="2724756" y="4930323"/>
                  <a:pt x="2721272" y="4970458"/>
                </a:cubicBezTo>
                <a:cubicBezTo>
                  <a:pt x="2718369" y="5005313"/>
                  <a:pt x="2788038" y="4981548"/>
                  <a:pt x="2802552" y="5014291"/>
                </a:cubicBezTo>
                <a:cubicBezTo>
                  <a:pt x="2719531" y="5060235"/>
                  <a:pt x="2621415" y="5018515"/>
                  <a:pt x="2537812" y="5053898"/>
                </a:cubicBezTo>
                <a:cubicBezTo>
                  <a:pt x="2491948" y="5099314"/>
                  <a:pt x="2589483" y="5107236"/>
                  <a:pt x="2569744" y="5153182"/>
                </a:cubicBezTo>
                <a:cubicBezTo>
                  <a:pt x="2301522" y="5193845"/>
                  <a:pt x="2252174" y="5268836"/>
                  <a:pt x="1987436" y="5334320"/>
                </a:cubicBezTo>
                <a:cubicBezTo>
                  <a:pt x="1971179" y="5338545"/>
                  <a:pt x="1958407" y="5352274"/>
                  <a:pt x="1972921" y="5382376"/>
                </a:cubicBezTo>
                <a:cubicBezTo>
                  <a:pt x="2087874" y="5396107"/>
                  <a:pt x="2215599" y="5373399"/>
                  <a:pt x="2341001" y="5360725"/>
                </a:cubicBezTo>
                <a:cubicBezTo>
                  <a:pt x="2537812" y="5340129"/>
                  <a:pt x="2533748" y="5339072"/>
                  <a:pt x="2710822" y="5418816"/>
                </a:cubicBezTo>
                <a:cubicBezTo>
                  <a:pt x="2743914" y="5433602"/>
                  <a:pt x="2801390" y="5438355"/>
                  <a:pt x="2833903" y="5413007"/>
                </a:cubicBezTo>
                <a:cubicBezTo>
                  <a:pt x="2896604" y="5364422"/>
                  <a:pt x="2950016" y="5368646"/>
                  <a:pt x="3011556" y="5399276"/>
                </a:cubicBezTo>
                <a:cubicBezTo>
                  <a:pt x="3077160" y="5432547"/>
                  <a:pt x="3171793" y="5391882"/>
                  <a:pt x="3254233" y="5439412"/>
                </a:cubicBezTo>
                <a:cubicBezTo>
                  <a:pt x="3099802" y="5473739"/>
                  <a:pt x="2957563" y="5473739"/>
                  <a:pt x="2792101" y="5471625"/>
                </a:cubicBezTo>
                <a:cubicBezTo>
                  <a:pt x="2846095" y="5537639"/>
                  <a:pt x="2914601" y="5536582"/>
                  <a:pt x="2977303" y="5539751"/>
                </a:cubicBezTo>
                <a:cubicBezTo>
                  <a:pt x="3214174" y="5551898"/>
                  <a:pt x="3601411" y="5660686"/>
                  <a:pt x="3656566" y="5678642"/>
                </a:cubicBezTo>
                <a:cubicBezTo>
                  <a:pt x="4280675" y="5879847"/>
                  <a:pt x="4178497" y="5898332"/>
                  <a:pt x="4858340" y="5969625"/>
                </a:cubicBezTo>
                <a:cubicBezTo>
                  <a:pt x="5261253" y="6011873"/>
                  <a:pt x="4887368" y="6032469"/>
                  <a:pt x="5296668" y="6043559"/>
                </a:cubicBezTo>
                <a:cubicBezTo>
                  <a:pt x="5349500" y="6045143"/>
                  <a:pt x="5402911" y="6044087"/>
                  <a:pt x="5456323" y="6042502"/>
                </a:cubicBezTo>
                <a:cubicBezTo>
                  <a:pt x="5368077" y="6073134"/>
                  <a:pt x="5267058" y="6100066"/>
                  <a:pt x="5267058" y="6100066"/>
                </a:cubicBezTo>
                <a:cubicBezTo>
                  <a:pt x="5267058" y="6100066"/>
                  <a:pt x="5318728" y="6208854"/>
                  <a:pt x="7095266" y="6287541"/>
                </a:cubicBezTo>
                <a:cubicBezTo>
                  <a:pt x="7422124" y="6302329"/>
                  <a:pt x="9563254" y="6024548"/>
                  <a:pt x="9707235" y="5994446"/>
                </a:cubicBezTo>
                <a:cubicBezTo>
                  <a:pt x="9844249" y="5966984"/>
                  <a:pt x="10002164" y="5671247"/>
                  <a:pt x="10083442" y="5678642"/>
                </a:cubicBezTo>
                <a:cubicBezTo>
                  <a:pt x="10103183" y="5653293"/>
                  <a:pt x="10283158" y="5139979"/>
                  <a:pt x="10338892" y="4650957"/>
                </a:cubicBezTo>
                <a:cubicBezTo>
                  <a:pt x="10448618" y="4580718"/>
                  <a:pt x="10551960" y="4503088"/>
                  <a:pt x="10628013" y="4411198"/>
                </a:cubicBezTo>
                <a:cubicBezTo>
                  <a:pt x="10675040" y="4354692"/>
                  <a:pt x="10718003" y="4298185"/>
                  <a:pt x="10802766" y="4258050"/>
                </a:cubicBezTo>
                <a:cubicBezTo>
                  <a:pt x="10755739" y="4203128"/>
                  <a:pt x="10675040" y="4190453"/>
                  <a:pt x="10614662" y="4150318"/>
                </a:cubicBezTo>
                <a:cubicBezTo>
                  <a:pt x="10610017" y="4117046"/>
                  <a:pt x="10705811" y="4127081"/>
                  <a:pt x="10681427" y="4054203"/>
                </a:cubicBezTo>
                <a:cubicBezTo>
                  <a:pt x="10648335" y="3957032"/>
                  <a:pt x="10684328" y="3846131"/>
                  <a:pt x="10520029" y="3804411"/>
                </a:cubicBezTo>
                <a:cubicBezTo>
                  <a:pt x="10476485" y="3709881"/>
                  <a:pt x="10464294" y="3558845"/>
                  <a:pt x="10568798" y="3466426"/>
                </a:cubicBezTo>
                <a:cubicBezTo>
                  <a:pt x="10724388" y="3328592"/>
                  <a:pt x="10699424" y="3240927"/>
                  <a:pt x="10499709" y="3166465"/>
                </a:cubicBezTo>
                <a:cubicBezTo>
                  <a:pt x="10474164" y="3156958"/>
                  <a:pt x="10501452" y="2570768"/>
                  <a:pt x="10489840" y="2546475"/>
                </a:cubicBezTo>
                <a:cubicBezTo>
                  <a:pt x="10508418" y="2513205"/>
                  <a:pt x="10551960" y="2521126"/>
                  <a:pt x="10584471" y="2512148"/>
                </a:cubicBezTo>
                <a:cubicBezTo>
                  <a:pt x="10726711" y="2474125"/>
                  <a:pt x="10731357" y="2474125"/>
                  <a:pt x="10695942" y="2358471"/>
                </a:cubicBezTo>
                <a:cubicBezTo>
                  <a:pt x="10685490" y="2323616"/>
                  <a:pt x="10709874" y="2309357"/>
                  <a:pt x="10732516" y="2287706"/>
                </a:cubicBezTo>
                <a:cubicBezTo>
                  <a:pt x="10817280" y="2206905"/>
                  <a:pt x="10817860" y="2205850"/>
                  <a:pt x="10731357" y="2137725"/>
                </a:cubicBezTo>
                <a:cubicBezTo>
                  <a:pt x="10706391" y="2118185"/>
                  <a:pt x="10689555" y="2097061"/>
                  <a:pt x="10678525" y="2070656"/>
                </a:cubicBezTo>
                <a:cubicBezTo>
                  <a:pt x="10658203" y="2022599"/>
                  <a:pt x="10658784" y="1982463"/>
                  <a:pt x="10735999" y="1956587"/>
                </a:cubicBezTo>
                <a:cubicBezTo>
                  <a:pt x="10789993" y="1938104"/>
                  <a:pt x="10820762" y="1916978"/>
                  <a:pt x="10824246" y="1862584"/>
                </a:cubicBezTo>
                <a:cubicBezTo>
                  <a:pt x="10826570" y="1817166"/>
                  <a:pt x="10832955" y="1787594"/>
                  <a:pt x="10773156" y="1768054"/>
                </a:cubicBezTo>
                <a:cubicBezTo>
                  <a:pt x="10724969" y="1752211"/>
                  <a:pt x="10711036" y="1718412"/>
                  <a:pt x="10716261" y="1678278"/>
                </a:cubicBezTo>
                <a:cubicBezTo>
                  <a:pt x="10728452" y="1580050"/>
                  <a:pt x="10662849" y="1522487"/>
                  <a:pt x="10554864" y="1477599"/>
                </a:cubicBezTo>
                <a:cubicBezTo>
                  <a:pt x="10452101" y="1434822"/>
                  <a:pt x="10362116" y="1377259"/>
                  <a:pt x="10267483" y="1324977"/>
                </a:cubicBezTo>
                <a:cubicBezTo>
                  <a:pt x="10162399" y="1266887"/>
                  <a:pt x="10040481" y="1232031"/>
                  <a:pt x="9913337" y="1202458"/>
                </a:cubicBezTo>
                <a:cubicBezTo>
                  <a:pt x="9936561" y="1160210"/>
                  <a:pt x="10016678" y="1183974"/>
                  <a:pt x="10024805" y="1124827"/>
                </a:cubicBezTo>
                <a:cubicBezTo>
                  <a:pt x="9826251" y="1074658"/>
                  <a:pt x="9636408" y="999139"/>
                  <a:pt x="9411726" y="980655"/>
                </a:cubicBezTo>
                <a:cubicBezTo>
                  <a:pt x="9593444" y="990161"/>
                  <a:pt x="9758326" y="922036"/>
                  <a:pt x="9930753" y="901968"/>
                </a:cubicBezTo>
                <a:cubicBezTo>
                  <a:pt x="9947008" y="868698"/>
                  <a:pt x="9909273" y="877147"/>
                  <a:pt x="9894178" y="871339"/>
                </a:cubicBezTo>
                <a:cubicBezTo>
                  <a:pt x="9879083" y="865001"/>
                  <a:pt x="9860506" y="862889"/>
                  <a:pt x="9858182" y="839125"/>
                </a:cubicBezTo>
                <a:cubicBezTo>
                  <a:pt x="9941205" y="804798"/>
                  <a:pt x="10045126" y="827506"/>
                  <a:pt x="10131050" y="792652"/>
                </a:cubicBezTo>
                <a:cubicBezTo>
                  <a:pt x="10111891" y="741954"/>
                  <a:pt x="10037578" y="772583"/>
                  <a:pt x="10006808" y="731920"/>
                </a:cubicBezTo>
                <a:cubicBezTo>
                  <a:pt x="10086927" y="724526"/>
                  <a:pt x="10161239" y="721357"/>
                  <a:pt x="10233809" y="710268"/>
                </a:cubicBezTo>
                <a:cubicBezTo>
                  <a:pt x="10290705" y="701818"/>
                  <a:pt x="10306380" y="658513"/>
                  <a:pt x="10267483" y="628940"/>
                </a:cubicBezTo>
                <a:cubicBezTo>
                  <a:pt x="10232648" y="602536"/>
                  <a:pt x="10181559" y="600422"/>
                  <a:pt x="10136275" y="589333"/>
                </a:cubicBezTo>
                <a:cubicBezTo>
                  <a:pt x="9813479" y="512230"/>
                  <a:pt x="9474428" y="487409"/>
                  <a:pt x="9131312" y="480544"/>
                </a:cubicBezTo>
                <a:cubicBezTo>
                  <a:pt x="8580936" y="469453"/>
                  <a:pt x="8028817" y="469982"/>
                  <a:pt x="7479600" y="454667"/>
                </a:cubicBezTo>
                <a:cubicBezTo>
                  <a:pt x="7227489" y="447934"/>
                  <a:pt x="6976357" y="436744"/>
                  <a:pt x="6724001" y="43402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5" descr="Logo&#10;&#10;Description automatically generated">
            <a:extLst>
              <a:ext uri="{FF2B5EF4-FFF2-40B4-BE49-F238E27FC236}">
                <a16:creationId xmlns:a16="http://schemas.microsoft.com/office/drawing/2014/main" id="{95DB3CEE-B7F3-0842-B3B3-827D7BC2F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34938" y="1639955"/>
            <a:ext cx="5791199" cy="337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778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5467EE-153A-7E40-8897-9A6C5B2C6D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290436"/>
              </p:ext>
            </p:extLst>
          </p:nvPr>
        </p:nvGraphicFramePr>
        <p:xfrm>
          <a:off x="342841" y="482287"/>
          <a:ext cx="11506317" cy="5893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4809">
                  <a:extLst>
                    <a:ext uri="{9D8B030D-6E8A-4147-A177-3AD203B41FA5}">
                      <a16:colId xmlns:a16="http://schemas.microsoft.com/office/drawing/2014/main" val="1406313691"/>
                    </a:ext>
                  </a:extLst>
                </a:gridCol>
                <a:gridCol w="7791508">
                  <a:extLst>
                    <a:ext uri="{9D8B030D-6E8A-4147-A177-3AD203B41FA5}">
                      <a16:colId xmlns:a16="http://schemas.microsoft.com/office/drawing/2014/main" val="1248286215"/>
                    </a:ext>
                  </a:extLst>
                </a:gridCol>
              </a:tblGrid>
              <a:tr h="4209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DC Classic Collection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200893"/>
                  </a:ext>
                </a:extLst>
              </a:tr>
              <a:tr h="420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3-4 Key Ingredients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64344596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Bronze Confidential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Electrolyte cocktail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to help improve the skin’s natural moisture barrier by maintaining hydration levels in the skin and calming any inflammation or redness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30757289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Apple &amp; Rose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stem cell extracts to help increase collagen production and extend the life of current skin cells and their tan and moisture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86917021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Grape Water Prebiotic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to help strengthen the skin’s outer barrier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64818988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Anti orange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technology so the skin receives a more natural bronze result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174481298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Baskerville Old Face" panose="02020602080505020303" pitchFamily="18" charset="77"/>
                        </a:rPr>
                        <a:t>Sunset Strip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Anti-reddening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 technology that aids in the healing process of inflammation or overexposed skin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56665854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Gentle exfoliating agent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that helps to reveal fresher and healthy skin to absorb maximum UV light into the skin while exfoliating off dead skin cell build up that leads to clogged pores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23833011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Maracuja Oil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helps to address any damaged skin and supports the healing process after sun exposure, contains antibacterial properties that help to clean out our pores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906753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Omega Fatty acids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that help to calm any compromised skin while being great for tanners with skin conditions or acne prone skin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223489409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4166826028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474994216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Baskerville Old Face" panose="02020602080505020303" pitchFamily="18" charset="77"/>
                        <a:ea typeface="Baskerville" panose="02020502070401020303" pitchFamily="18" charset="0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21256314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Baskerville Old Face" panose="02020602080505020303" pitchFamily="18" charset="77"/>
                        <a:ea typeface="Baskerville" panose="02020502070401020303" pitchFamily="18" charset="0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828423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331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5467EE-153A-7E40-8897-9A6C5B2C6D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177598"/>
              </p:ext>
            </p:extLst>
          </p:nvPr>
        </p:nvGraphicFramePr>
        <p:xfrm>
          <a:off x="342841" y="482287"/>
          <a:ext cx="11506317" cy="5893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4809">
                  <a:extLst>
                    <a:ext uri="{9D8B030D-6E8A-4147-A177-3AD203B41FA5}">
                      <a16:colId xmlns:a16="http://schemas.microsoft.com/office/drawing/2014/main" val="1406313691"/>
                    </a:ext>
                  </a:extLst>
                </a:gridCol>
                <a:gridCol w="7791508">
                  <a:extLst>
                    <a:ext uri="{9D8B030D-6E8A-4147-A177-3AD203B41FA5}">
                      <a16:colId xmlns:a16="http://schemas.microsoft.com/office/drawing/2014/main" val="1248286215"/>
                    </a:ext>
                  </a:extLst>
                </a:gridCol>
              </a:tblGrid>
              <a:tr h="4209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DC Classic Collection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200893"/>
                  </a:ext>
                </a:extLst>
              </a:tr>
              <a:tr h="420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3-4 Key Ingredients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64344596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Bronze Confidential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Electrolyte cocktail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to help improve the skin’s natural moisture barrier by maintaining hydration levels in the skin and calming any inflammation or redness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30757289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Apple &amp; Rose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stem cell extracts to help increase collagen production and extend the life of current skin cells and their tan and moisture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86917021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Grape Water Prebiotic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to help strengthen the skin’s outer barrier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64818988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Anti orange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technology so the skin receives a more natural bronze result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174481298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Baskerville Old Face" panose="02020602080505020303" pitchFamily="18" charset="77"/>
                        </a:rPr>
                        <a:t>Sunset Strip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Anti-reddening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 technology that aids in the healing process of inflammation or overexposed skin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56665854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Gentle exfoliating agent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that helps to reveal fresher and healthy skin to absorb maximum UV light into the skin while exfoliating off dead skin cell build up that leads to clogged pores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23833011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Maracuja Oil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helps to address any damaged skin and supports the healing process after sun exposure, contains antibacterial properties that help to clean out our pores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906753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Omega Fatty acids </a:t>
                      </a:r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that help to calm any compromised skin while being great for tanners with skin conditions or acne prone skin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223489409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Baskerville Old Face" panose="02020602080505020303" pitchFamily="18" charset="77"/>
                        </a:rPr>
                        <a:t>Dark AF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Transfer resistant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bronzer so the color of the lotion doesn’t transfer onto your clothes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4166826028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Anti-orange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 technology so the skin receives a more natural bronzed result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474994216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Orange extract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Baskerville Old Face" panose="02020602080505020303" pitchFamily="18" charset="77"/>
                          <a:ea typeface="Baskerville" panose="02020502070401020303" pitchFamily="18" charset="0"/>
                        </a:rPr>
                        <a:t>Gently exfoliates the skin, contains antioxidant and anti-inflammatory properties</a:t>
                      </a: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21256314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Almond Oil 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Baskerville Old Face" panose="02020602080505020303" pitchFamily="18" charset="77"/>
                          <a:ea typeface="Baskerville" panose="02020502070401020303" pitchFamily="18" charset="0"/>
                        </a:rPr>
                        <a:t>Evens out skin’s tone and overall complexion while reducing puffiness and dark spots; hydrates dry skin</a:t>
                      </a: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828423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993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D9B919A-AAEB-0044-BD26-B6395794F8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382828"/>
              </p:ext>
            </p:extLst>
          </p:nvPr>
        </p:nvGraphicFramePr>
        <p:xfrm>
          <a:off x="643467" y="2318219"/>
          <a:ext cx="10905069" cy="22215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2364">
                  <a:extLst>
                    <a:ext uri="{9D8B030D-6E8A-4147-A177-3AD203B41FA5}">
                      <a16:colId xmlns:a16="http://schemas.microsoft.com/office/drawing/2014/main" val="366712977"/>
                    </a:ext>
                  </a:extLst>
                </a:gridCol>
                <a:gridCol w="1567512">
                  <a:extLst>
                    <a:ext uri="{9D8B030D-6E8A-4147-A177-3AD203B41FA5}">
                      <a16:colId xmlns:a16="http://schemas.microsoft.com/office/drawing/2014/main" val="3562638135"/>
                    </a:ext>
                  </a:extLst>
                </a:gridCol>
                <a:gridCol w="1460893">
                  <a:extLst>
                    <a:ext uri="{9D8B030D-6E8A-4147-A177-3AD203B41FA5}">
                      <a16:colId xmlns:a16="http://schemas.microsoft.com/office/drawing/2014/main" val="1974884827"/>
                    </a:ext>
                  </a:extLst>
                </a:gridCol>
                <a:gridCol w="2420453">
                  <a:extLst>
                    <a:ext uri="{9D8B030D-6E8A-4147-A177-3AD203B41FA5}">
                      <a16:colId xmlns:a16="http://schemas.microsoft.com/office/drawing/2014/main" val="3357812968"/>
                    </a:ext>
                  </a:extLst>
                </a:gridCol>
                <a:gridCol w="1780747">
                  <a:extLst>
                    <a:ext uri="{9D8B030D-6E8A-4147-A177-3AD203B41FA5}">
                      <a16:colId xmlns:a16="http://schemas.microsoft.com/office/drawing/2014/main" val="2455634577"/>
                    </a:ext>
                  </a:extLst>
                </a:gridCol>
                <a:gridCol w="1913100">
                  <a:extLst>
                    <a:ext uri="{9D8B030D-6E8A-4147-A177-3AD203B41FA5}">
                      <a16:colId xmlns:a16="http://schemas.microsoft.com/office/drawing/2014/main" val="2872229142"/>
                    </a:ext>
                  </a:extLst>
                </a:gridCol>
              </a:tblGrid>
              <a:tr h="775815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4400" u="none" strike="noStrike" dirty="0">
                          <a:effectLst/>
                          <a:latin typeface="Bodoni 72 Book" pitchFamily="2" charset="0"/>
                        </a:rPr>
                        <a:t>Product Training Program</a:t>
                      </a:r>
                      <a:endParaRPr lang="en-US" sz="44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958321"/>
                  </a:ext>
                </a:extLst>
              </a:tr>
              <a:tr h="56405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3000" u="none" strike="noStrike">
                          <a:effectLst/>
                          <a:latin typeface="Bodoni 72 Book" pitchFamily="2" charset="0"/>
                        </a:rPr>
                        <a:t>Part 4</a:t>
                      </a:r>
                      <a:endParaRPr lang="en-US" sz="3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382492"/>
                  </a:ext>
                </a:extLst>
              </a:tr>
              <a:tr h="8816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>
                          <a:effectLst/>
                          <a:latin typeface="Bodoni 72 Book" pitchFamily="2" charset="0"/>
                        </a:rPr>
                        <a:t>Fragrance Free</a:t>
                      </a:r>
                      <a:endParaRPr lang="en-US" sz="25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>
                          <a:effectLst/>
                          <a:latin typeface="Bodoni 72 Book" pitchFamily="2" charset="0"/>
                        </a:rPr>
                        <a:t>Contains Gluten</a:t>
                      </a:r>
                      <a:endParaRPr lang="en-US" sz="25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>
                          <a:effectLst/>
                          <a:latin typeface="Bodoni 72 Book" pitchFamily="2" charset="0"/>
                        </a:rPr>
                        <a:t>Vegan Formula</a:t>
                      </a:r>
                      <a:endParaRPr lang="en-US" sz="25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>
                          <a:effectLst/>
                          <a:latin typeface="Bodoni 72 Book" pitchFamily="2" charset="0"/>
                        </a:rPr>
                        <a:t>Hypoallergenic</a:t>
                      </a:r>
                      <a:endParaRPr lang="en-US" sz="25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>
                          <a:effectLst/>
                          <a:latin typeface="Bodoni 72 Book" pitchFamily="2" charset="0"/>
                        </a:rPr>
                        <a:t>Spray Tan Friendly</a:t>
                      </a:r>
                      <a:endParaRPr lang="en-US" sz="25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500" u="none" strike="noStrike" dirty="0">
                          <a:effectLst/>
                          <a:latin typeface="Bodoni 72 Book" pitchFamily="2" charset="0"/>
                        </a:rPr>
                        <a:t>LED Light Compatible</a:t>
                      </a:r>
                      <a:endParaRPr lang="en-US" sz="25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20521" marR="20521" marT="20521" marB="0" anchor="ctr"/>
                </a:tc>
                <a:extLst>
                  <a:ext uri="{0D108BD9-81ED-4DB2-BD59-A6C34878D82A}">
                    <a16:rowId xmlns:a16="http://schemas.microsoft.com/office/drawing/2014/main" val="1280438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18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96D4E3-0522-C44C-B7C1-A219A02E20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655978"/>
              </p:ext>
            </p:extLst>
          </p:nvPr>
        </p:nvGraphicFramePr>
        <p:xfrm>
          <a:off x="228600" y="428625"/>
          <a:ext cx="11715751" cy="59721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9025">
                  <a:extLst>
                    <a:ext uri="{9D8B030D-6E8A-4147-A177-3AD203B41FA5}">
                      <a16:colId xmlns:a16="http://schemas.microsoft.com/office/drawing/2014/main" val="1438662530"/>
                    </a:ext>
                  </a:extLst>
                </a:gridCol>
                <a:gridCol w="2417674">
                  <a:extLst>
                    <a:ext uri="{9D8B030D-6E8A-4147-A177-3AD203B41FA5}">
                      <a16:colId xmlns:a16="http://schemas.microsoft.com/office/drawing/2014/main" val="552057819"/>
                    </a:ext>
                  </a:extLst>
                </a:gridCol>
                <a:gridCol w="2279025">
                  <a:extLst>
                    <a:ext uri="{9D8B030D-6E8A-4147-A177-3AD203B41FA5}">
                      <a16:colId xmlns:a16="http://schemas.microsoft.com/office/drawing/2014/main" val="2901334383"/>
                    </a:ext>
                  </a:extLst>
                </a:gridCol>
                <a:gridCol w="1984399">
                  <a:extLst>
                    <a:ext uri="{9D8B030D-6E8A-4147-A177-3AD203B41FA5}">
                      <a16:colId xmlns:a16="http://schemas.microsoft.com/office/drawing/2014/main" val="3227289133"/>
                    </a:ext>
                  </a:extLst>
                </a:gridCol>
                <a:gridCol w="1291159">
                  <a:extLst>
                    <a:ext uri="{9D8B030D-6E8A-4147-A177-3AD203B41FA5}">
                      <a16:colId xmlns:a16="http://schemas.microsoft.com/office/drawing/2014/main" val="661085722"/>
                    </a:ext>
                  </a:extLst>
                </a:gridCol>
                <a:gridCol w="1464469">
                  <a:extLst>
                    <a:ext uri="{9D8B030D-6E8A-4147-A177-3AD203B41FA5}">
                      <a16:colId xmlns:a16="http://schemas.microsoft.com/office/drawing/2014/main" val="1246356752"/>
                    </a:ext>
                  </a:extLst>
                </a:gridCol>
              </a:tblGrid>
              <a:tr h="61374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Product Training Program</a:t>
                      </a:r>
                      <a:endParaRPr lang="en-US" sz="1600" b="0" i="0" u="none" strike="noStrike" dirty="0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254536"/>
                  </a:ext>
                </a:extLst>
              </a:tr>
              <a:tr h="44850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Part 4</a:t>
                      </a:r>
                      <a:endParaRPr lang="en-US" sz="11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629943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Fragrance Free</a:t>
                      </a:r>
                      <a:endParaRPr lang="en-US" sz="10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Contains Gluten</a:t>
                      </a:r>
                      <a:endParaRPr lang="en-US" sz="10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Vegan Formula</a:t>
                      </a:r>
                      <a:endParaRPr lang="en-US" sz="10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Hypoallergenic</a:t>
                      </a:r>
                      <a:endParaRPr lang="en-US" sz="10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Spray Tan Friendly</a:t>
                      </a:r>
                      <a:endParaRPr lang="en-US" sz="10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LED Light Compatible</a:t>
                      </a:r>
                      <a:endParaRPr lang="en-US" sz="1000" b="0" i="0" u="none" strike="noStrike" dirty="0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3964288023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Collagenetics Beauty Enhancing Drops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Maliblue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#Tanlife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#Tanlife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Fortune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Collagenetics 2 in 1 Lotion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2913134845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CBD Juiced Up Drops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SNN Aqua Rush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Black Obsession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Coral Colada Moisturizer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Black Velvet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Collagenetics 2 in 1 Pro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67334926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Glammed Glow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SNN Glow On Gorgeous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Black Velvet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Crushing 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Glow All Out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Collagaenrics Prep Spray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1607215476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Glam Factor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SNN Original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Camo King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Dare to be Dark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Herbal Special Edition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Fortune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2772113356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Dare to Be Dark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W2B Facial Bronzer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Camo Queen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Famous Faces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Herbal CBD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Color Me Coco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3518347155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Flawless Perfection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W2B Natural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Cocoa &amp; Shea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Flawless Perfection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Truly Iconic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DC Herbal CBD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4088962761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Lava Drops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W2B Violet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Collagenetics 2 in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Game Over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Maliblue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DC Herbal Special Edition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124069200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Color Pop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All Black Everything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Color Karma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Love &amp; Lemonade Moisturizer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So Naughty Nude 2 in 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Prismatica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2480287648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Collagenetics Prep Spray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Game Over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Color Me Coco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Power Player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Opalescent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2999759873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HIM Atlantic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Coral Colada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Prismatica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Turquoise Temptation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1318120578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HIM Chrome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Crushing 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Saltwater Sundays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Prismatica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1623954458"/>
                  </a:ext>
                </a:extLst>
              </a:tr>
              <a:tr h="37768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HIM Titanium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Accelerator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latin typeface="Bodoni 72 Book" pitchFamily="2" charset="0"/>
                        </a:rPr>
                        <a:t>DC Seaside Sunset Moisturizer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>
                          <a:effectLst/>
                          <a:latin typeface="Bodoni 72 Book" pitchFamily="2" charset="0"/>
                        </a:rPr>
                        <a:t>Sorbet Dream Cream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7778" marR="7778" marT="7778" marB="0" anchor="ctr"/>
                </a:tc>
                <a:extLst>
                  <a:ext uri="{0D108BD9-81ED-4DB2-BD59-A6C34878D82A}">
                    <a16:rowId xmlns:a16="http://schemas.microsoft.com/office/drawing/2014/main" val="3056768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115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BEB5603-BC7F-2B45-BFF9-5DFEB96A6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616542"/>
              </p:ext>
            </p:extLst>
          </p:nvPr>
        </p:nvGraphicFramePr>
        <p:xfrm>
          <a:off x="643467" y="2498733"/>
          <a:ext cx="10905070" cy="18605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4570">
                  <a:extLst>
                    <a:ext uri="{9D8B030D-6E8A-4147-A177-3AD203B41FA5}">
                      <a16:colId xmlns:a16="http://schemas.microsoft.com/office/drawing/2014/main" val="2781999630"/>
                    </a:ext>
                  </a:extLst>
                </a:gridCol>
                <a:gridCol w="1426919">
                  <a:extLst>
                    <a:ext uri="{9D8B030D-6E8A-4147-A177-3AD203B41FA5}">
                      <a16:colId xmlns:a16="http://schemas.microsoft.com/office/drawing/2014/main" val="1078864877"/>
                    </a:ext>
                  </a:extLst>
                </a:gridCol>
                <a:gridCol w="2154838">
                  <a:extLst>
                    <a:ext uri="{9D8B030D-6E8A-4147-A177-3AD203B41FA5}">
                      <a16:colId xmlns:a16="http://schemas.microsoft.com/office/drawing/2014/main" val="1329496374"/>
                    </a:ext>
                  </a:extLst>
                </a:gridCol>
                <a:gridCol w="1801907">
                  <a:extLst>
                    <a:ext uri="{9D8B030D-6E8A-4147-A177-3AD203B41FA5}">
                      <a16:colId xmlns:a16="http://schemas.microsoft.com/office/drawing/2014/main" val="946754227"/>
                    </a:ext>
                  </a:extLst>
                </a:gridCol>
                <a:gridCol w="971051">
                  <a:extLst>
                    <a:ext uri="{9D8B030D-6E8A-4147-A177-3AD203B41FA5}">
                      <a16:colId xmlns:a16="http://schemas.microsoft.com/office/drawing/2014/main" val="3587173512"/>
                    </a:ext>
                  </a:extLst>
                </a:gridCol>
                <a:gridCol w="1245551">
                  <a:extLst>
                    <a:ext uri="{9D8B030D-6E8A-4147-A177-3AD203B41FA5}">
                      <a16:colId xmlns:a16="http://schemas.microsoft.com/office/drawing/2014/main" val="4038416322"/>
                    </a:ext>
                  </a:extLst>
                </a:gridCol>
                <a:gridCol w="2010234">
                  <a:extLst>
                    <a:ext uri="{9D8B030D-6E8A-4147-A177-3AD203B41FA5}">
                      <a16:colId xmlns:a16="http://schemas.microsoft.com/office/drawing/2014/main" val="3464712988"/>
                    </a:ext>
                  </a:extLst>
                </a:gridCol>
              </a:tblGrid>
              <a:tr h="541749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3100" u="none" strike="noStrike" dirty="0">
                          <a:effectLst/>
                        </a:rPr>
                        <a:t>Product Training Program</a:t>
                      </a:r>
                      <a:endParaRPr lang="en-US" sz="3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343491"/>
                  </a:ext>
                </a:extLst>
              </a:tr>
              <a:tr h="40057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200" u="none" strike="noStrike" dirty="0">
                          <a:effectLst/>
                        </a:rPr>
                        <a:t>Part 5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76721"/>
                  </a:ext>
                </a:extLst>
              </a:tr>
              <a:tr h="9182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Good for Skin Conditions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Good for Acne Prone Skin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Hyperpigmentation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Anti-Reddening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Anti-Orange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>
                          <a:effectLst/>
                        </a:rPr>
                        <a:t>Tattoo Protection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>
                          <a:effectLst/>
                        </a:rPr>
                        <a:t>Noncomedogenic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705" marR="14705" marT="14705" marB="0" anchor="ctr"/>
                </a:tc>
                <a:extLst>
                  <a:ext uri="{0D108BD9-81ED-4DB2-BD59-A6C34878D82A}">
                    <a16:rowId xmlns:a16="http://schemas.microsoft.com/office/drawing/2014/main" val="2195112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3461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7F9B910-51EC-254C-88BA-A534AB3504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78342"/>
              </p:ext>
            </p:extLst>
          </p:nvPr>
        </p:nvGraphicFramePr>
        <p:xfrm>
          <a:off x="200721" y="245327"/>
          <a:ext cx="11731083" cy="64231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1074">
                  <a:extLst>
                    <a:ext uri="{9D8B030D-6E8A-4147-A177-3AD203B41FA5}">
                      <a16:colId xmlns:a16="http://schemas.microsoft.com/office/drawing/2014/main" val="2861492766"/>
                    </a:ext>
                  </a:extLst>
                </a:gridCol>
                <a:gridCol w="1756319">
                  <a:extLst>
                    <a:ext uri="{9D8B030D-6E8A-4147-A177-3AD203B41FA5}">
                      <a16:colId xmlns:a16="http://schemas.microsoft.com/office/drawing/2014/main" val="4119831171"/>
                    </a:ext>
                  </a:extLst>
                </a:gridCol>
                <a:gridCol w="1544652">
                  <a:extLst>
                    <a:ext uri="{9D8B030D-6E8A-4147-A177-3AD203B41FA5}">
                      <a16:colId xmlns:a16="http://schemas.microsoft.com/office/drawing/2014/main" val="77901384"/>
                    </a:ext>
                  </a:extLst>
                </a:gridCol>
                <a:gridCol w="1521351">
                  <a:extLst>
                    <a:ext uri="{9D8B030D-6E8A-4147-A177-3AD203B41FA5}">
                      <a16:colId xmlns:a16="http://schemas.microsoft.com/office/drawing/2014/main" val="2471890516"/>
                    </a:ext>
                  </a:extLst>
                </a:gridCol>
                <a:gridCol w="1731074">
                  <a:extLst>
                    <a:ext uri="{9D8B030D-6E8A-4147-A177-3AD203B41FA5}">
                      <a16:colId xmlns:a16="http://schemas.microsoft.com/office/drawing/2014/main" val="2040764648"/>
                    </a:ext>
                  </a:extLst>
                </a:gridCol>
                <a:gridCol w="1665050">
                  <a:extLst>
                    <a:ext uri="{9D8B030D-6E8A-4147-A177-3AD203B41FA5}">
                      <a16:colId xmlns:a16="http://schemas.microsoft.com/office/drawing/2014/main" val="1939131352"/>
                    </a:ext>
                  </a:extLst>
                </a:gridCol>
                <a:gridCol w="1781563">
                  <a:extLst>
                    <a:ext uri="{9D8B030D-6E8A-4147-A177-3AD203B41FA5}">
                      <a16:colId xmlns:a16="http://schemas.microsoft.com/office/drawing/2014/main" val="3749035266"/>
                    </a:ext>
                  </a:extLst>
                </a:gridCol>
              </a:tblGrid>
              <a:tr h="28124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Product Training Program</a:t>
                      </a:r>
                      <a:endParaRPr lang="en-US" sz="1400" b="0" i="0" u="none" strike="noStrike" dirty="0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621300"/>
                  </a:ext>
                </a:extLst>
              </a:tr>
              <a:tr h="20642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Part 5</a:t>
                      </a:r>
                      <a:endParaRPr lang="en-US" sz="9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108016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Good for Skin Conditions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Good for Acne Prone Skin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Hyperpigmentation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Anti-Reddening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Anti-Orange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Tattoo Protection</a:t>
                      </a:r>
                      <a:endParaRPr lang="en-US" sz="800" b="0" i="0" u="none" strike="noStrike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solidFill>
                            <a:srgbClr val="FF40FF"/>
                          </a:solidFill>
                          <a:effectLst/>
                          <a:latin typeface="Bodoni 72 Book" pitchFamily="2" charset="0"/>
                        </a:rPr>
                        <a:t>Noncomedogenic</a:t>
                      </a:r>
                      <a:endParaRPr lang="en-US" sz="800" b="0" i="0" u="none" strike="noStrike" dirty="0">
                        <a:solidFill>
                          <a:srgbClr val="FF40FF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ctr"/>
                </a:tc>
                <a:extLst>
                  <a:ext uri="{0D108BD9-81ED-4DB2-BD59-A6C34878D82A}">
                    <a16:rowId xmlns:a16="http://schemas.microsoft.com/office/drawing/2014/main" val="87697045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W2B Coastal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Chronic Color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Vibe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Indigo Illusion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White 2 Bronze Coconut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Prismatica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  <a:latin typeface="Bodoni 72 Book" pitchFamily="2" charset="0"/>
                        </a:rPr>
                        <a:t>Color Pop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72396494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Sunset Strip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Sunset Strip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DC Glow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Lets Flamingle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Destination Darkness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Moroccan Midnight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Sorbet Dream Cream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29817224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Chronic Color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Bronze Confidential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Glammed Glow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Maliblue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Triple Black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Fortune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Coconut Color Cream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32227335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Sunset Strip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Opalescent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Fuel My 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Atlantic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Me Coco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Famous Faces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724331974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Bronze Confidential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Filthy Rich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Glow All Out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Filthy Rich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Vibe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Glammed Glow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66835493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DC Herbal Special Edition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Velvet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Detour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Fuel My 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DC Glow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Glam Factor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67686312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Camo Queen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indigo Illusion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Karma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Velvet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Matte Black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Fit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67052037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Camo King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Neon Rose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Truly Iconic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Pauly D Bottle Service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Ignite Noir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Chrome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241342176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Pauly D Bottle Service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Turquoise Temptation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Pauly D Bottle Service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Mermaid Majesty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Velvet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Titanium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26980449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White 2 Bronze Natural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Atlantic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Yes Way Rose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Let's Flamingle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Black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904063355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Enchanted Emerald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W2B Coastal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Tulip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Fuel My 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Graphite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086623593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Sugar &amp; Suede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Obsession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Detour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Glow All Out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Atlantic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56329386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Oh Pale No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Bikini Body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Glow All Out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Detour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Billionaire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23344358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#StayGolden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Lets Flamingle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Lets Flamingle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Neon Rose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Clearly Bronze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777285955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Sunkissed Sweet Tea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Maliblue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Maliblue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Opalescent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Night Tan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790730333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Fuel My Fire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Indigo Illusion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Filthy Rich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Lust Bronze Mousse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589389437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Atlantic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DC Herbal Special Edition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Dark AF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Power Hour Mousse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419451833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Chronic Color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Matte Black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Color Karma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Beauty Enhancing Drops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597173802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Desired Darkness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Obsession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Indigo Illusion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Going Darker Drops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744485936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Butter Rum Bliss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Fortune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Truly Iconic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Juiced Up Drops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538829016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HIM Billionaire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Prismatica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Black Tulip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118477043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Dark AF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Camo Queen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14651977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Chronic Color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Camo King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211267534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W2B Coastal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Maliblue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948614791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Bronze Confidential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Mermaid Majesty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801510722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Turquoise Temptation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2808471162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Somewhere On A Beach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78222320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#Tanlife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3855801740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Woke Up Like This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850023293"/>
                  </a:ext>
                </a:extLst>
              </a:tr>
              <a:tr h="19146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  <a:latin typeface="Bodoni 72 Book" pitchFamily="2" charset="0"/>
                        </a:rPr>
                        <a:t>Yes Way Rose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Bodoni 72 Book" pitchFamily="2" charset="0"/>
                      </a:endParaRPr>
                    </a:p>
                  </a:txBody>
                  <a:tcPr marL="5091" marR="5091" marT="5091" marB="0" anchor="b"/>
                </a:tc>
                <a:extLst>
                  <a:ext uri="{0D108BD9-81ED-4DB2-BD59-A6C34878D82A}">
                    <a16:rowId xmlns:a16="http://schemas.microsoft.com/office/drawing/2014/main" val="1971547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943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833B621-1A4D-3142-BF12-500F3999F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4412017-E672-B54E-A383-50968D28A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odoni 72 Book" pitchFamily="2" charset="0"/>
              </a:rPr>
              <a:t>Product Training Tips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40D976-F3EB-B64E-B006-2457015AA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5587"/>
            <a:ext cx="10515600" cy="4351338"/>
          </a:xfrm>
        </p:spPr>
        <p:txBody>
          <a:bodyPr/>
          <a:lstStyle/>
          <a:p>
            <a:r>
              <a:rPr lang="en-US" dirty="0">
                <a:latin typeface="Bodoni 72 Book" pitchFamily="2" charset="0"/>
              </a:rPr>
              <a:t>Don’t overthink it</a:t>
            </a:r>
          </a:p>
          <a:p>
            <a:r>
              <a:rPr lang="en-US" dirty="0">
                <a:latin typeface="Bodoni 72 Book" pitchFamily="2" charset="0"/>
              </a:rPr>
              <a:t>Keep it simple</a:t>
            </a:r>
          </a:p>
          <a:p>
            <a:r>
              <a:rPr lang="en-US" dirty="0">
                <a:latin typeface="Bodoni 72 Book" pitchFamily="2" charset="0"/>
              </a:rPr>
              <a:t>Start with what you find to be the easiest to understand</a:t>
            </a:r>
          </a:p>
          <a:p>
            <a:r>
              <a:rPr lang="en-US" dirty="0">
                <a:latin typeface="Bodoni 72 Book" pitchFamily="2" charset="0"/>
              </a:rPr>
              <a:t>More information is better than not enough</a:t>
            </a:r>
          </a:p>
          <a:p>
            <a:r>
              <a:rPr lang="en-US" dirty="0">
                <a:latin typeface="Bodoni 72 Book" pitchFamily="2" charset="0"/>
              </a:rPr>
              <a:t>Use the products!</a:t>
            </a:r>
          </a:p>
          <a:p>
            <a:r>
              <a:rPr lang="en-US" dirty="0">
                <a:latin typeface="Bodoni 72 Book" pitchFamily="2" charset="0"/>
              </a:rPr>
              <a:t>Pay attention to your own results</a:t>
            </a:r>
          </a:p>
        </p:txBody>
      </p:sp>
    </p:spTree>
    <p:extLst>
      <p:ext uri="{BB962C8B-B14F-4D97-AF65-F5344CB8AC3E}">
        <p14:creationId xmlns:p14="http://schemas.microsoft.com/office/powerpoint/2010/main" val="2149761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C3456C1-BA69-F546-BF5D-3F1B7625C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5D6E123-745C-D247-AE5E-DBFEDADD55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8" t="9947" r="12953" b="19577"/>
          <a:stretch/>
        </p:blipFill>
        <p:spPr bwMode="auto">
          <a:xfrm>
            <a:off x="1010271" y="383721"/>
            <a:ext cx="4644571" cy="483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F3B0CDF-8DAB-634D-A904-3A3015DDE3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8" t="10001" r="13681" b="22885"/>
          <a:stretch/>
        </p:blipFill>
        <p:spPr bwMode="auto">
          <a:xfrm>
            <a:off x="6537152" y="383721"/>
            <a:ext cx="4644572" cy="460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F036DB-D8C9-4B4D-8031-8D5953C692B5}"/>
              </a:ext>
            </a:extLst>
          </p:cNvPr>
          <p:cNvSpPr txBox="1"/>
          <p:nvPr/>
        </p:nvSpPr>
        <p:spPr>
          <a:xfrm>
            <a:off x="569117" y="4846203"/>
            <a:ext cx="5526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40FF"/>
                </a:solidFill>
                <a:latin typeface="Gabriola" pitchFamily="82" charset="0"/>
              </a:rPr>
              <a:t>Product Training Program Part 2: The Details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4BEC8F-D55C-AC4C-8BD4-F12453547142}"/>
              </a:ext>
            </a:extLst>
          </p:cNvPr>
          <p:cNvSpPr txBox="1"/>
          <p:nvPr/>
        </p:nvSpPr>
        <p:spPr>
          <a:xfrm>
            <a:off x="6537152" y="4860340"/>
            <a:ext cx="46445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FF40FF"/>
                </a:solidFill>
                <a:latin typeface="Gabriola" pitchFamily="82" charset="0"/>
              </a:rPr>
              <a:t>Effective Selling Strategies</a:t>
            </a:r>
          </a:p>
        </p:txBody>
      </p:sp>
    </p:spTree>
    <p:extLst>
      <p:ext uri="{BB962C8B-B14F-4D97-AF65-F5344CB8AC3E}">
        <p14:creationId xmlns:p14="http://schemas.microsoft.com/office/powerpoint/2010/main" val="3720237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E2B5E4AF-2870-F14C-989B-1F70069EC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75A629B-7481-9044-837D-49C2B9439DDA}"/>
              </a:ext>
            </a:extLst>
          </p:cNvPr>
          <p:cNvSpPr txBox="1"/>
          <p:nvPr/>
        </p:nvSpPr>
        <p:spPr>
          <a:xfrm>
            <a:off x="7256443" y="2379644"/>
            <a:ext cx="48400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Megan Racine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National Sales Trainer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megan@devotedcreations.com</a:t>
            </a:r>
            <a:endParaRPr lang="en-US" sz="2800" dirty="0">
              <a:solidFill>
                <a:schemeClr val="bg1"/>
              </a:solidFill>
              <a:latin typeface="Baskerville" panose="02020502070401020303" pitchFamily="18" charset="0"/>
              <a:ea typeface="Baskerville" panose="02020502070401020303" pitchFamily="18" charset="0"/>
            </a:endParaRPr>
          </a:p>
          <a:p>
            <a:pPr algn="ctr"/>
            <a:r>
              <a:rPr lang="en-US" sz="2800" dirty="0">
                <a:solidFill>
                  <a:schemeClr val="bg1"/>
                </a:solidFill>
                <a:latin typeface="Baskerville" panose="02020502070401020303" pitchFamily="18" charset="0"/>
                <a:ea typeface="Baskerville" panose="02020502070401020303" pitchFamily="18" charset="0"/>
              </a:rPr>
              <a:t>813.361.1866</a:t>
            </a:r>
          </a:p>
        </p:txBody>
      </p:sp>
    </p:spTree>
    <p:extLst>
      <p:ext uri="{BB962C8B-B14F-4D97-AF65-F5344CB8AC3E}">
        <p14:creationId xmlns:p14="http://schemas.microsoft.com/office/powerpoint/2010/main" val="3143750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D24CBDF-39F0-AA4A-9697-6F87ACEB0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9A052E-93B5-CC4E-8D51-9A526DD2F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Monotype Corsiva" panose="03010101010201010101" pitchFamily="66" charset="0"/>
              </a:rPr>
              <a:t>Part 1 Recap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1D1FD8-F245-4A4B-8975-5E38659D8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4218" y="1262709"/>
            <a:ext cx="3936300" cy="823912"/>
          </a:xfrm>
        </p:spPr>
        <p:txBody>
          <a:bodyPr anchor="ctr"/>
          <a:lstStyle/>
          <a:p>
            <a:pPr algn="ctr"/>
            <a:r>
              <a:rPr lang="en-US" dirty="0"/>
              <a:t>Step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95952-5111-8747-A320-98BDC4D71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04218" y="2086621"/>
            <a:ext cx="3936300" cy="3684588"/>
          </a:xfrm>
        </p:spPr>
        <p:txBody>
          <a:bodyPr>
            <a:normAutofit/>
          </a:bodyPr>
          <a:lstStyle/>
          <a:p>
            <a:r>
              <a:rPr lang="en-US" dirty="0">
                <a:latin typeface="Bodoni 72 Book" pitchFamily="2" charset="0"/>
              </a:rPr>
              <a:t>Name</a:t>
            </a:r>
          </a:p>
          <a:p>
            <a:r>
              <a:rPr lang="en-US" dirty="0">
                <a:latin typeface="Bodoni 72 Book" pitchFamily="2" charset="0"/>
              </a:rPr>
              <a:t>Bottle size</a:t>
            </a:r>
          </a:p>
          <a:p>
            <a:r>
              <a:rPr lang="en-US" dirty="0">
                <a:latin typeface="Bodoni 72 Book" pitchFamily="2" charset="0"/>
              </a:rPr>
              <a:t># sessions per bottle</a:t>
            </a:r>
          </a:p>
          <a:p>
            <a:r>
              <a:rPr lang="en-US" dirty="0">
                <a:latin typeface="Bodoni 72 Book" pitchFamily="2" charset="0"/>
              </a:rPr>
              <a:t>Type of product</a:t>
            </a:r>
          </a:p>
          <a:p>
            <a:r>
              <a:rPr lang="en-US" dirty="0">
                <a:latin typeface="Bodoni 72 Book" pitchFamily="2" charset="0"/>
              </a:rPr>
              <a:t>Base of the product</a:t>
            </a:r>
          </a:p>
          <a:p>
            <a:r>
              <a:rPr lang="en-US" dirty="0">
                <a:latin typeface="Bodoni 72 Book" pitchFamily="2" charset="0"/>
              </a:rPr>
              <a:t>Lotion color</a:t>
            </a:r>
          </a:p>
          <a:p>
            <a:r>
              <a:rPr lang="en-US" dirty="0">
                <a:latin typeface="Bodoni 72 Book" pitchFamily="2" charset="0"/>
              </a:rPr>
              <a:t>Price – bottle &amp; packet</a:t>
            </a:r>
          </a:p>
          <a:p>
            <a:pPr lvl="1"/>
            <a:endParaRPr lang="en-US" dirty="0">
              <a:latin typeface="Bodoni 72 Book" pitchFamily="2" charset="0"/>
            </a:endParaRPr>
          </a:p>
          <a:p>
            <a:pPr marL="0" indent="0">
              <a:buNone/>
            </a:pPr>
            <a:endParaRPr lang="en-US" dirty="0">
              <a:latin typeface="Bodoni 72 Book" pitchFamily="2" charset="0"/>
            </a:endParaRPr>
          </a:p>
          <a:p>
            <a:endParaRPr lang="en-US" dirty="0">
              <a:latin typeface="Bodoni 72 Book" pitchFamily="2" charset="0"/>
            </a:endParaRPr>
          </a:p>
          <a:p>
            <a:endParaRPr lang="en-US" dirty="0">
              <a:latin typeface="Bodoni 72 Book" pitchFamily="2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71C6A4-98EC-C343-AA5C-7FF704C64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1484" y="1262709"/>
            <a:ext cx="4257164" cy="823912"/>
          </a:xfrm>
        </p:spPr>
        <p:txBody>
          <a:bodyPr anchor="ctr"/>
          <a:lstStyle/>
          <a:p>
            <a:pPr algn="ctr"/>
            <a:r>
              <a:rPr lang="en-US" dirty="0"/>
              <a:t>Step 2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08C178B-517F-9D46-A9E4-AAE7C7D67D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1484" y="2086621"/>
            <a:ext cx="4257164" cy="3684588"/>
          </a:xfrm>
        </p:spPr>
        <p:txBody>
          <a:bodyPr>
            <a:normAutofit/>
          </a:bodyPr>
          <a:lstStyle/>
          <a:p>
            <a:r>
              <a:rPr lang="en-US" dirty="0">
                <a:latin typeface="Bodoni 72 Book" pitchFamily="2" charset="0"/>
              </a:rPr>
              <a:t>Get to know the collections</a:t>
            </a:r>
          </a:p>
          <a:p>
            <a:pPr lvl="1"/>
            <a:r>
              <a:rPr lang="en-US" dirty="0">
                <a:latin typeface="Bodoni 72 Book" pitchFamily="2" charset="0"/>
              </a:rPr>
              <a:t>Collection similarities</a:t>
            </a:r>
          </a:p>
          <a:p>
            <a:r>
              <a:rPr lang="en-US" dirty="0">
                <a:latin typeface="Bodoni 72 Book" pitchFamily="2" charset="0"/>
              </a:rPr>
              <a:t>Indoor/outdoor</a:t>
            </a:r>
          </a:p>
          <a:p>
            <a:r>
              <a:rPr lang="en-US" dirty="0">
                <a:latin typeface="Bodoni 72 Book" pitchFamily="2" charset="0"/>
              </a:rPr>
              <a:t>Special fact (if any)</a:t>
            </a:r>
          </a:p>
          <a:p>
            <a:r>
              <a:rPr lang="en-US" dirty="0">
                <a:latin typeface="Bodoni 72 Book" pitchFamily="2" charset="0"/>
              </a:rPr>
              <a:t>Comparable product</a:t>
            </a:r>
          </a:p>
          <a:p>
            <a:r>
              <a:rPr lang="en-US" dirty="0">
                <a:latin typeface="Bodoni 72 Book" pitchFamily="2" charset="0"/>
              </a:rPr>
              <a:t>Contrasting product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13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D24CBDF-39F0-AA4A-9697-6F87ACEB0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0FC2CE7-0512-1A40-885A-B724CAE60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12192000" cy="30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33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D24CBDF-39F0-AA4A-9697-6F87ACEB0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0" y="0"/>
            <a:ext cx="1218214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5649C3-8040-374D-82B4-67EE12F33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879" y="1325085"/>
            <a:ext cx="5157787" cy="5381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askerville Old Face" panose="02020602080505020303" pitchFamily="18" charset="77"/>
              </a:rPr>
              <a:t>Step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95952-5111-8747-A320-98BDC4D71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6878" y="1906110"/>
            <a:ext cx="5157787" cy="3275012"/>
          </a:xfrm>
        </p:spPr>
        <p:txBody>
          <a:bodyPr>
            <a:normAutofit/>
          </a:bodyPr>
          <a:lstStyle/>
          <a:p>
            <a:r>
              <a:rPr lang="en-US" dirty="0">
                <a:latin typeface="Baskerville Old Face" panose="02020602080505020303" pitchFamily="18" charset="77"/>
              </a:rPr>
              <a:t>Key Ingredients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Use fact sheets to choose which ingredients to talk about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3-5 for Color Rush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3-4 for Classic, Pauly D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At least 3 for everything else</a:t>
            </a:r>
          </a:p>
          <a:p>
            <a:endParaRPr lang="en-US" dirty="0">
              <a:latin typeface="Baskerville Old Face" panose="02020602080505020303" pitchFamily="18" charset="77"/>
            </a:endParaRPr>
          </a:p>
          <a:p>
            <a:pPr lvl="1"/>
            <a:endParaRPr lang="en-US" dirty="0">
              <a:latin typeface="Baskerville Old Face" panose="02020602080505020303" pitchFamily="18" charset="77"/>
            </a:endParaRPr>
          </a:p>
          <a:p>
            <a:pPr marL="0" indent="0">
              <a:buNone/>
            </a:pPr>
            <a:endParaRPr lang="en-US" dirty="0">
              <a:latin typeface="Baskerville Old Face" panose="02020602080505020303" pitchFamily="18" charset="77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09BF83F-B683-2F4A-BE9C-2CF0D55BD7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6613" y="655127"/>
            <a:ext cx="5183188" cy="538162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FF0000"/>
                </a:solidFill>
                <a:latin typeface="Baskerville Old Face" panose="02020602080505020303" pitchFamily="18" charset="77"/>
              </a:rPr>
              <a:t>Step 4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88DA7EE-2EE0-9545-B82F-53597F16E0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6613" y="1324257"/>
            <a:ext cx="5183188" cy="1949450"/>
          </a:xfrm>
        </p:spPr>
        <p:txBody>
          <a:bodyPr>
            <a:normAutofit/>
          </a:bodyPr>
          <a:lstStyle/>
          <a:p>
            <a:r>
              <a:rPr lang="en-US" dirty="0">
                <a:latin typeface="Baskerville Old Face" panose="02020602080505020303" pitchFamily="18" charset="77"/>
              </a:rPr>
              <a:t>Extra facts that clients may ask you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Hypoallergenic, Spray Tan Friendly, Light Compatible 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CEE92A80-6440-B749-B16E-0BD649F454FB}"/>
              </a:ext>
            </a:extLst>
          </p:cNvPr>
          <p:cNvSpPr txBox="1">
            <a:spLocks/>
          </p:cNvSpPr>
          <p:nvPr/>
        </p:nvSpPr>
        <p:spPr>
          <a:xfrm>
            <a:off x="5886613" y="3145645"/>
            <a:ext cx="5183188" cy="5381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>
                <a:solidFill>
                  <a:srgbClr val="FF0000"/>
                </a:solidFill>
                <a:latin typeface="Baskerville Old Face" panose="02020602080505020303" pitchFamily="18" charset="77"/>
              </a:rPr>
              <a:t>Step 5</a:t>
            </a:r>
          </a:p>
        </p:txBody>
      </p:sp>
      <p:sp>
        <p:nvSpPr>
          <p:cNvPr id="16" name="Content Placeholder 13">
            <a:extLst>
              <a:ext uri="{FF2B5EF4-FFF2-40B4-BE49-F238E27FC236}">
                <a16:creationId xmlns:a16="http://schemas.microsoft.com/office/drawing/2014/main" id="{81A919CC-4013-B34C-84D7-A603E0B40C16}"/>
              </a:ext>
            </a:extLst>
          </p:cNvPr>
          <p:cNvSpPr txBox="1">
            <a:spLocks/>
          </p:cNvSpPr>
          <p:nvPr/>
        </p:nvSpPr>
        <p:spPr>
          <a:xfrm>
            <a:off x="5886613" y="3814775"/>
            <a:ext cx="5183188" cy="1949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Baskerville Old Face" panose="02020602080505020303" pitchFamily="18" charset="77"/>
              </a:rPr>
              <a:t>Skin conditions, acne prone skin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Hyperpigmentation</a:t>
            </a:r>
          </a:p>
          <a:p>
            <a:r>
              <a:rPr lang="en-US" dirty="0">
                <a:latin typeface="Baskerville Old Face" panose="02020602080505020303" pitchFamily="18" charset="77"/>
              </a:rPr>
              <a:t>Tattoo &amp; Color Fade Protecting</a:t>
            </a:r>
          </a:p>
        </p:txBody>
      </p:sp>
    </p:spTree>
    <p:extLst>
      <p:ext uri="{BB962C8B-B14F-4D97-AF65-F5344CB8AC3E}">
        <p14:creationId xmlns:p14="http://schemas.microsoft.com/office/powerpoint/2010/main" val="222836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53725B-C4E6-9D44-A859-A7F55CAEE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528487"/>
              </p:ext>
            </p:extLst>
          </p:nvPr>
        </p:nvGraphicFramePr>
        <p:xfrm>
          <a:off x="219307" y="643458"/>
          <a:ext cx="11753385" cy="55710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1181">
                  <a:extLst>
                    <a:ext uri="{9D8B030D-6E8A-4147-A177-3AD203B41FA5}">
                      <a16:colId xmlns:a16="http://schemas.microsoft.com/office/drawing/2014/main" val="2345711937"/>
                    </a:ext>
                  </a:extLst>
                </a:gridCol>
                <a:gridCol w="7512204">
                  <a:extLst>
                    <a:ext uri="{9D8B030D-6E8A-4147-A177-3AD203B41FA5}">
                      <a16:colId xmlns:a16="http://schemas.microsoft.com/office/drawing/2014/main" val="4209833956"/>
                    </a:ext>
                  </a:extLst>
                </a:gridCol>
              </a:tblGrid>
              <a:tr h="4333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>
                          <a:effectLst/>
                          <a:latin typeface="Baskerville Old Face" panose="02020602080505020303" pitchFamily="18" charset="77"/>
                        </a:rPr>
                        <a:t>Product Training Program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11066"/>
                  </a:ext>
                </a:extLst>
              </a:tr>
              <a:tr h="3024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Part 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94442"/>
                  </a:ext>
                </a:extLst>
              </a:tr>
              <a:tr h="3460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>
                          <a:effectLst/>
                          <a:latin typeface="Baskerville Old Face" panose="02020602080505020303" pitchFamily="18" charset="77"/>
                        </a:rPr>
                        <a:t>Color Rush Collection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26413"/>
                  </a:ext>
                </a:extLst>
              </a:tr>
              <a:tr h="280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5 Key Ingredients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610450584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Prismatica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756323173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610202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04181526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84773965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736134970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Moroccan Midnight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6703459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52426851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492077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21963012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369017053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Color Me Coco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35978775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86357493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929614316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5316060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232216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204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53725B-C4E6-9D44-A859-A7F55CAEE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035511"/>
              </p:ext>
            </p:extLst>
          </p:nvPr>
        </p:nvGraphicFramePr>
        <p:xfrm>
          <a:off x="219307" y="331172"/>
          <a:ext cx="11753385" cy="5883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1181">
                  <a:extLst>
                    <a:ext uri="{9D8B030D-6E8A-4147-A177-3AD203B41FA5}">
                      <a16:colId xmlns:a16="http://schemas.microsoft.com/office/drawing/2014/main" val="2345711937"/>
                    </a:ext>
                  </a:extLst>
                </a:gridCol>
                <a:gridCol w="7512204">
                  <a:extLst>
                    <a:ext uri="{9D8B030D-6E8A-4147-A177-3AD203B41FA5}">
                      <a16:colId xmlns:a16="http://schemas.microsoft.com/office/drawing/2014/main" val="4209833956"/>
                    </a:ext>
                  </a:extLst>
                </a:gridCol>
              </a:tblGrid>
              <a:tr h="4333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Training Program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11066"/>
                  </a:ext>
                </a:extLst>
              </a:tr>
              <a:tr h="3024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Part 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94442"/>
                  </a:ext>
                </a:extLst>
              </a:tr>
              <a:tr h="3460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>
                          <a:effectLst/>
                          <a:latin typeface="Baskerville Old Face" panose="02020602080505020303" pitchFamily="18" charset="77"/>
                        </a:rPr>
                        <a:t>Color Rush Collection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26413"/>
                  </a:ext>
                </a:extLst>
              </a:tr>
              <a:tr h="280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5 Key Ingredients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610450584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Prismatica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Blue hue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for anti-orange results 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756323173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Multi-purpose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 product that can be used indoors and outdoors as well as in all light units and spray tanning!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610202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Phytic acid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for gently exfoliating off any dead skin cell buildup to reveal fresh skin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04181526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Banana extract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give the skin natural bronzing color as well as feed the skin Magnesium to build a stronger barrier to protect from free radical damage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84773965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 err="1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Squalane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 to absorb excess oil on the skin while giving weightless hydration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736134970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6703459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52426851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492077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21963012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369017053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35978775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86357493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929614316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5316060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232216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760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53725B-C4E6-9D44-A859-A7F55CAEE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468181"/>
              </p:ext>
            </p:extLst>
          </p:nvPr>
        </p:nvGraphicFramePr>
        <p:xfrm>
          <a:off x="219307" y="331172"/>
          <a:ext cx="11753385" cy="5883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1181">
                  <a:extLst>
                    <a:ext uri="{9D8B030D-6E8A-4147-A177-3AD203B41FA5}">
                      <a16:colId xmlns:a16="http://schemas.microsoft.com/office/drawing/2014/main" val="2345711937"/>
                    </a:ext>
                  </a:extLst>
                </a:gridCol>
                <a:gridCol w="7512204">
                  <a:extLst>
                    <a:ext uri="{9D8B030D-6E8A-4147-A177-3AD203B41FA5}">
                      <a16:colId xmlns:a16="http://schemas.microsoft.com/office/drawing/2014/main" val="4209833956"/>
                    </a:ext>
                  </a:extLst>
                </a:gridCol>
              </a:tblGrid>
              <a:tr h="4333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Training Program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11066"/>
                  </a:ext>
                </a:extLst>
              </a:tr>
              <a:tr h="3024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Part 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94442"/>
                  </a:ext>
                </a:extLst>
              </a:tr>
              <a:tr h="3460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>
                          <a:effectLst/>
                          <a:latin typeface="Baskerville Old Face" panose="02020602080505020303" pitchFamily="18" charset="77"/>
                        </a:rPr>
                        <a:t>Color Rush Collection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26413"/>
                  </a:ext>
                </a:extLst>
              </a:tr>
              <a:tr h="280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5 Key Ingredients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610450584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Prismatica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Blue hue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for anti-orange results 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756323173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Multi-purpose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 product that can be used indoors and outdoors as well as in all light units and spray tanning!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610202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Phytic acid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for gently exfoliating off any dead skin cell buildup to reveal fresh skin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04181526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Banana extract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to give the skin natural bronzing color as well as feed the skin Magnesium to build a stronger barrier to protect from free radical damage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84773965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 err="1">
                          <a:effectLst/>
                          <a:latin typeface="Baskerville Old Face" panose="02020602080505020303" pitchFamily="18" charset="77"/>
                        </a:rPr>
                        <a:t>Squalane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 to absorb excess oil on the skin while giving weightless hydration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736134970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Moroccan Midnight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Caramel extracts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give the skin long lasting natural bronze color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6703459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Kakadu Plum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extract to combat redness and inflammation of the skin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52426851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Apple extract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extend the life of your tan and give your skin vital antioxidant benefits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492077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Liquid glass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give a flawless filter onto the skin to mask tiny imperfections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21963012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Indoor/outdoor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streak free lotion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369017053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35978775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86357493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929614316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5316060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232216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308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353725B-C4E6-9D44-A859-A7F55CAEE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39176"/>
              </p:ext>
            </p:extLst>
          </p:nvPr>
        </p:nvGraphicFramePr>
        <p:xfrm>
          <a:off x="219307" y="331172"/>
          <a:ext cx="11753385" cy="6195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1181">
                  <a:extLst>
                    <a:ext uri="{9D8B030D-6E8A-4147-A177-3AD203B41FA5}">
                      <a16:colId xmlns:a16="http://schemas.microsoft.com/office/drawing/2014/main" val="2345711937"/>
                    </a:ext>
                  </a:extLst>
                </a:gridCol>
                <a:gridCol w="7512204">
                  <a:extLst>
                    <a:ext uri="{9D8B030D-6E8A-4147-A177-3AD203B41FA5}">
                      <a16:colId xmlns:a16="http://schemas.microsoft.com/office/drawing/2014/main" val="4209833956"/>
                    </a:ext>
                  </a:extLst>
                </a:gridCol>
              </a:tblGrid>
              <a:tr h="43332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Training Program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211066"/>
                  </a:ext>
                </a:extLst>
              </a:tr>
              <a:tr h="30240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Part 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594442"/>
                  </a:ext>
                </a:extLst>
              </a:tr>
              <a:tr h="34604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900" u="none" strike="noStrike" dirty="0">
                          <a:effectLst/>
                          <a:latin typeface="Baskerville Old Face" panose="02020602080505020303" pitchFamily="18" charset="77"/>
                        </a:rPr>
                        <a:t>Color Rush Collection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9526413"/>
                  </a:ext>
                </a:extLst>
              </a:tr>
              <a:tr h="2805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5 Key Ingredients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610450584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Baskerville Old Face" panose="02020602080505020303" pitchFamily="18" charset="77"/>
                        </a:rPr>
                        <a:t>Prismatica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Blue hue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for anti-orange results 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756323173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Multi-purpose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 product that can be used indoors and outdoors as well as in all light units and spray tanning!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610202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Phytic acid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for gently exfoliating off any dead skin cell buildup to reveal fresh skin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04181526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Banana extract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to give the skin natural bronzing color as well as feed the skin Magnesium to build a stronger barrier to protect from free radical damage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84773965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 err="1">
                          <a:effectLst/>
                          <a:latin typeface="Baskerville Old Face" panose="02020602080505020303" pitchFamily="18" charset="77"/>
                        </a:rPr>
                        <a:t>Squalane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 to absorb excess oil on the skin while giving weightless hydration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736134970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Moroccan Midnight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Caramel extracts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to give the skin long lasting natural bronze color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67034590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 </a:t>
                      </a:r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Kakadu Plum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extract to combat redness and inflammation of the skin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52426851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Apple extract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to extend the life of your tan and give your skin vital antioxidant benefits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554920778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Liquid glass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to give a flawless filter onto the skin to mask tiny imperfections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521963012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effectLst/>
                          <a:latin typeface="Baskerville Old Face" panose="02020602080505020303" pitchFamily="18" charset="77"/>
                        </a:rPr>
                        <a:t>Indoor/outdoor </a:t>
                      </a:r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streak free lotion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369017053"/>
                  </a:ext>
                </a:extLst>
              </a:tr>
              <a:tr h="28058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Baskerville Old Face" panose="02020602080505020303" pitchFamily="18" charset="77"/>
                        </a:rPr>
                        <a:t>Fortune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pH balancers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allow the skin to absorb optimal results in any equipment – spray friendly, UV &amp; Red Light friendly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235978775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Anti orange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technology for a more natural brown result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863574939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Charcoal extracts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absorb any excess oil on the skin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3929614316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Resveratrol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 for antioxidant properties that target fine lines and wrinkles by assisting the skin in collagen production 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4253160601"/>
                  </a:ext>
                </a:extLst>
              </a:tr>
              <a:tr h="2805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Pentapeptide 34 </a:t>
                      </a:r>
                      <a:r>
                        <a:rPr lang="en-US" sz="14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give antioxidant properties that fight free radical damage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10005" marR="10005" marT="10005" marB="0" anchor="ctr"/>
                </a:tc>
                <a:extLst>
                  <a:ext uri="{0D108BD9-81ED-4DB2-BD59-A6C34878D82A}">
                    <a16:rowId xmlns:a16="http://schemas.microsoft.com/office/drawing/2014/main" val="12322168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48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F5467EE-153A-7E40-8897-9A6C5B2C6D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91425"/>
              </p:ext>
            </p:extLst>
          </p:nvPr>
        </p:nvGraphicFramePr>
        <p:xfrm>
          <a:off x="342841" y="482287"/>
          <a:ext cx="11506317" cy="5893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4809">
                  <a:extLst>
                    <a:ext uri="{9D8B030D-6E8A-4147-A177-3AD203B41FA5}">
                      <a16:colId xmlns:a16="http://schemas.microsoft.com/office/drawing/2014/main" val="1406313691"/>
                    </a:ext>
                  </a:extLst>
                </a:gridCol>
                <a:gridCol w="7791508">
                  <a:extLst>
                    <a:ext uri="{9D8B030D-6E8A-4147-A177-3AD203B41FA5}">
                      <a16:colId xmlns:a16="http://schemas.microsoft.com/office/drawing/2014/main" val="1248286215"/>
                    </a:ext>
                  </a:extLst>
                </a:gridCol>
              </a:tblGrid>
              <a:tr h="4209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Baskerville Old Face" panose="02020602080505020303" pitchFamily="18" charset="77"/>
                        </a:rPr>
                        <a:t>DC Classic Collection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200893"/>
                  </a:ext>
                </a:extLst>
              </a:tr>
              <a:tr h="4209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Product Name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3-4 Key Ingredients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64344596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Baskerville Old Face" panose="02020602080505020303" pitchFamily="18" charset="77"/>
                        </a:rPr>
                        <a:t>Bronze Confidential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Electrolyte cocktail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help improve the skin’s natural moisture barrier by maintaining hydration levels in the skin and calming any inflammation or redness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30757289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Apple &amp; Rose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stem cell extracts to help increase collagen production and extend the life of current skin cells and their tan and moisture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86917021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Grape Water Prebiotic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to help strengthen the skin’s outer barrier 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64818988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1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Anti orange </a:t>
                      </a:r>
                      <a:r>
                        <a:rPr lang="en-US" sz="1200" u="none" strike="noStrike" dirty="0">
                          <a:solidFill>
                            <a:srgbClr val="FF0000"/>
                          </a:solidFill>
                          <a:effectLst/>
                          <a:latin typeface="Baskerville Old Face" panose="02020602080505020303" pitchFamily="18" charset="77"/>
                        </a:rPr>
                        <a:t>technology so the skin receives a more natural bronze result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174481298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56665854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2238330117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9067539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1223489409"/>
                  </a:ext>
                </a:extLst>
              </a:tr>
              <a:tr h="420959">
                <a:tc rowSpan="4"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4166826028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Baskerville Old Face" panose="02020602080505020303" pitchFamily="18" charset="77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474994216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Baskerville Old Face" panose="02020602080505020303" pitchFamily="18" charset="77"/>
                        <a:ea typeface="Baskerville" panose="02020502070401020303" pitchFamily="18" charset="0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3821256314"/>
                  </a:ext>
                </a:extLst>
              </a:tr>
              <a:tr h="4209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Baskerville Old Face" panose="02020602080505020303" pitchFamily="18" charset="77"/>
                        <a:ea typeface="Baskerville" panose="02020502070401020303" pitchFamily="18" charset="0"/>
                      </a:endParaRPr>
                    </a:p>
                  </a:txBody>
                  <a:tcPr marL="9324" marR="9324" marT="9324" marB="0" anchor="ctr"/>
                </a:tc>
                <a:extLst>
                  <a:ext uri="{0D108BD9-81ED-4DB2-BD59-A6C34878D82A}">
                    <a16:rowId xmlns:a16="http://schemas.microsoft.com/office/drawing/2014/main" val="828423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35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7656</TotalTime>
  <Words>1684</Words>
  <Application>Microsoft Macintosh PowerPoint</Application>
  <PresentationFormat>Widescreen</PresentationFormat>
  <Paragraphs>380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Baskerville</vt:lpstr>
      <vt:lpstr>Baskerville Old Face</vt:lpstr>
      <vt:lpstr>BODONI 72 BOOK</vt:lpstr>
      <vt:lpstr>BODONI 72 BOOK</vt:lpstr>
      <vt:lpstr>Calibri</vt:lpstr>
      <vt:lpstr>Calibri Light</vt:lpstr>
      <vt:lpstr>Gabriola</vt:lpstr>
      <vt:lpstr>Monotype Corsiva</vt:lpstr>
      <vt:lpstr>Office Theme</vt:lpstr>
      <vt:lpstr>PowerPoint Presentation</vt:lpstr>
      <vt:lpstr>Part 1 Recap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Product Training Tips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Racine</dc:creator>
  <cp:lastModifiedBy>Megan Racine</cp:lastModifiedBy>
  <cp:revision>6</cp:revision>
  <dcterms:created xsi:type="dcterms:W3CDTF">2022-03-31T13:45:25Z</dcterms:created>
  <dcterms:modified xsi:type="dcterms:W3CDTF">2022-04-28T15:38:44Z</dcterms:modified>
</cp:coreProperties>
</file>